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7"/>
  </p:notesMasterIdLst>
  <p:handoutMasterIdLst>
    <p:handoutMasterId r:id="rId68"/>
  </p:handoutMasterIdLst>
  <p:sldIdLst>
    <p:sldId id="529" r:id="rId2"/>
    <p:sldId id="470" r:id="rId3"/>
    <p:sldId id="531" r:id="rId4"/>
    <p:sldId id="485" r:id="rId5"/>
    <p:sldId id="506" r:id="rId6"/>
    <p:sldId id="537" r:id="rId7"/>
    <p:sldId id="538" r:id="rId8"/>
    <p:sldId id="539" r:id="rId9"/>
    <p:sldId id="523" r:id="rId10"/>
    <p:sldId id="486" r:id="rId11"/>
    <p:sldId id="487" r:id="rId12"/>
    <p:sldId id="507" r:id="rId13"/>
    <p:sldId id="508" r:id="rId14"/>
    <p:sldId id="509" r:id="rId15"/>
    <p:sldId id="510" r:id="rId16"/>
    <p:sldId id="472" r:id="rId17"/>
    <p:sldId id="505" r:id="rId18"/>
    <p:sldId id="491" r:id="rId19"/>
    <p:sldId id="501" r:id="rId20"/>
    <p:sldId id="492" r:id="rId21"/>
    <p:sldId id="493" r:id="rId22"/>
    <p:sldId id="497" r:id="rId23"/>
    <p:sldId id="499" r:id="rId24"/>
    <p:sldId id="500" r:id="rId25"/>
    <p:sldId id="514" r:id="rId26"/>
    <p:sldId id="502" r:id="rId27"/>
    <p:sldId id="471" r:id="rId28"/>
    <p:sldId id="473" r:id="rId29"/>
    <p:sldId id="474" r:id="rId30"/>
    <p:sldId id="475" r:id="rId31"/>
    <p:sldId id="476" r:id="rId32"/>
    <p:sldId id="477" r:id="rId33"/>
    <p:sldId id="478" r:id="rId34"/>
    <p:sldId id="489" r:id="rId35"/>
    <p:sldId id="490" r:id="rId36"/>
    <p:sldId id="481" r:id="rId37"/>
    <p:sldId id="482" r:id="rId38"/>
    <p:sldId id="483" r:id="rId39"/>
    <p:sldId id="512" r:id="rId40"/>
    <p:sldId id="513" r:id="rId41"/>
    <p:sldId id="494" r:id="rId42"/>
    <p:sldId id="495" r:id="rId43"/>
    <p:sldId id="496" r:id="rId44"/>
    <p:sldId id="498" r:id="rId45"/>
    <p:sldId id="503" r:id="rId46"/>
    <p:sldId id="504" r:id="rId47"/>
    <p:sldId id="517" r:id="rId48"/>
    <p:sldId id="518" r:id="rId49"/>
    <p:sldId id="515" r:id="rId50"/>
    <p:sldId id="516" r:id="rId51"/>
    <p:sldId id="519" r:id="rId52"/>
    <p:sldId id="532" r:id="rId53"/>
    <p:sldId id="520" r:id="rId54"/>
    <p:sldId id="521" r:id="rId55"/>
    <p:sldId id="522" r:id="rId56"/>
    <p:sldId id="524" r:id="rId57"/>
    <p:sldId id="525" r:id="rId58"/>
    <p:sldId id="511" r:id="rId59"/>
    <p:sldId id="526" r:id="rId60"/>
    <p:sldId id="527" r:id="rId61"/>
    <p:sldId id="533" r:id="rId62"/>
    <p:sldId id="534" r:id="rId63"/>
    <p:sldId id="535" r:id="rId64"/>
    <p:sldId id="536" r:id="rId65"/>
    <p:sldId id="528" r:id="rId66"/>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2" clrIdx="0"/>
  <p:cmAuthor id="1" name="Emre Ceylan" initials="EC" lastIdx="0" clrIdx="1">
    <p:extLst>
      <p:ext uri="{19B8F6BF-5375-455C-9EA6-DF929625EA0E}">
        <p15:presenceInfo xmlns:p15="http://schemas.microsoft.com/office/powerpoint/2012/main" xmlns="" userId="ccd882c2a61c81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D80207"/>
    <a:srgbClr val="3333CC"/>
    <a:srgbClr val="3333FF"/>
    <a:srgbClr val="64DE0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022" autoAdjust="0"/>
    <p:restoredTop sz="97112" autoAdjust="0"/>
  </p:normalViewPr>
  <p:slideViewPr>
    <p:cSldViewPr>
      <p:cViewPr varScale="1">
        <p:scale>
          <a:sx n="73" d="100"/>
          <a:sy n="73" d="100"/>
        </p:scale>
        <p:origin x="-11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88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tr-TR"/>
              <a:t>Dış Ticaret İşlemleri Yönetimi</a:t>
            </a:r>
          </a:p>
        </p:txBody>
      </p:sp>
      <p:sp>
        <p:nvSpPr>
          <p:cNvPr id="2488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tr-TR"/>
          </a:p>
        </p:txBody>
      </p:sp>
      <p:sp>
        <p:nvSpPr>
          <p:cNvPr id="2488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tr-TR"/>
          </a:p>
        </p:txBody>
      </p:sp>
      <p:sp>
        <p:nvSpPr>
          <p:cNvPr id="2488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EDD4F3B-28CE-47EA-9407-1807BEF1E8A7}"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tr-TR"/>
              <a:t>Dış Ticaret İşlemleri Yönetimi</a:t>
            </a:r>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tr-TR"/>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tr-TR"/>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957034A-4C51-4CE2-940C-6FAA9070FDE8}" type="slidenum">
              <a:rPr lang="tr-TR"/>
              <a:pPr>
                <a:defRPr/>
              </a:pPr>
              <a:t>‹#›</a:t>
            </a:fld>
            <a:endParaRPr lang="tr-TR"/>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1371600"/>
            <a:ext cx="7772400" cy="1470025"/>
          </a:xfrm>
        </p:spPr>
        <p:txBody>
          <a:bodyPr/>
          <a:lstStyle>
            <a:lvl1pPr>
              <a:defRPr/>
            </a:lvl1pPr>
          </a:lstStyle>
          <a:p>
            <a:r>
              <a:rPr lang="tr-TR"/>
              <a:t>Ana başlık stilini düzenlemek için tıklatın</a:t>
            </a:r>
          </a:p>
        </p:txBody>
      </p:sp>
      <p:sp>
        <p:nvSpPr>
          <p:cNvPr id="6147" name="Rectangle 3"/>
          <p:cNvSpPr>
            <a:spLocks noGrp="1" noChangeArrowheads="1"/>
          </p:cNvSpPr>
          <p:nvPr>
            <p:ph type="subTitle" idx="1"/>
          </p:nvPr>
        </p:nvSpPr>
        <p:spPr>
          <a:xfrm>
            <a:off x="1295400" y="3048000"/>
            <a:ext cx="6400800" cy="685800"/>
          </a:xfrm>
        </p:spPr>
        <p:txBody>
          <a:bodyPr/>
          <a:lstStyle>
            <a:lvl1pPr marL="0" indent="0" algn="ctr">
              <a:buFontTx/>
              <a:buNone/>
              <a:defRPr/>
            </a:lvl1pPr>
          </a:lstStyle>
          <a:p>
            <a:r>
              <a:rPr lang="tr-TR"/>
              <a:t>Ana alt başlık stilini düzenlemek için tıklatın</a:t>
            </a:r>
          </a:p>
        </p:txBody>
      </p:sp>
      <p:sp>
        <p:nvSpPr>
          <p:cNvPr id="4" name="Rectangle 4"/>
          <p:cNvSpPr>
            <a:spLocks noGrp="1" noChangeArrowheads="1"/>
          </p:cNvSpPr>
          <p:nvPr>
            <p:ph type="dt" sz="half" idx="10"/>
          </p:nvPr>
        </p:nvSpPr>
        <p:spPr/>
        <p:txBody>
          <a:bodyPr/>
          <a:lstStyle>
            <a:lvl1pPr>
              <a:defRPr sz="1200"/>
            </a:lvl1pPr>
          </a:lstStyle>
          <a:p>
            <a:pPr>
              <a:defRPr/>
            </a:pPr>
            <a:fld id="{D094CDF1-2685-4F9F-BCDC-564A13077B49}" type="datetime1">
              <a:rPr lang="tr-TR"/>
              <a:pPr>
                <a:defRPr/>
              </a:pPr>
              <a:t>26.1.2018</a:t>
            </a:fld>
            <a:endParaRPr lang="tr-TR"/>
          </a:p>
        </p:txBody>
      </p:sp>
      <p:sp>
        <p:nvSpPr>
          <p:cNvPr id="5" name="Rectangle 5"/>
          <p:cNvSpPr>
            <a:spLocks noGrp="1" noChangeArrowheads="1"/>
          </p:cNvSpPr>
          <p:nvPr>
            <p:ph type="ftr" sz="quarter" idx="11"/>
          </p:nvPr>
        </p:nvSpPr>
        <p:spPr/>
        <p:txBody>
          <a:bodyPr/>
          <a:lstStyle>
            <a:lvl1pPr>
              <a:defRPr sz="1200"/>
            </a:lvl1pPr>
          </a:lstStyle>
          <a:p>
            <a:pPr>
              <a:defRPr/>
            </a:pPr>
            <a:endParaRPr lang="tr-TR"/>
          </a:p>
        </p:txBody>
      </p:sp>
      <p:sp>
        <p:nvSpPr>
          <p:cNvPr id="6" name="Rectangle 6"/>
          <p:cNvSpPr>
            <a:spLocks noGrp="1" noChangeArrowheads="1"/>
          </p:cNvSpPr>
          <p:nvPr>
            <p:ph type="sldNum" sz="quarter" idx="12"/>
          </p:nvPr>
        </p:nvSpPr>
        <p:spPr/>
        <p:txBody>
          <a:bodyPr/>
          <a:lstStyle>
            <a:lvl1pPr>
              <a:defRPr sz="1200"/>
            </a:lvl1pPr>
          </a:lstStyle>
          <a:p>
            <a:pPr>
              <a:defRPr/>
            </a:pPr>
            <a:fld id="{E97EDCB8-1737-42B3-8ECF-BCD1B0DF3388}" type="slidenum">
              <a:rPr lang="tr-TR"/>
              <a:pPr>
                <a:defRPr/>
              </a:pPr>
              <a:t>‹#›</a:t>
            </a:fld>
            <a:endParaRPr lang="tr-TR"/>
          </a:p>
        </p:txBody>
      </p:sp>
    </p:spTree>
  </p:cSld>
  <p:clrMapOvr>
    <a:masterClrMapping/>
  </p:clrMapOvr>
  <p:transition>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F7B7627B-923F-4928-9B2E-BB8D44503487}" type="datetime1">
              <a:rPr lang="tr-TR"/>
              <a:pPr>
                <a:defRPr/>
              </a:pPr>
              <a:t>26.1.2018</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7B153B80-F5E6-4CA9-BF7C-8917F2C6C8B7}" type="slidenum">
              <a:rPr lang="tr-TR"/>
              <a:pPr>
                <a:defRPr/>
              </a:pPr>
              <a:t>‹#›</a:t>
            </a:fld>
            <a:endParaRPr lang="tr-TR"/>
          </a:p>
        </p:txBody>
      </p:sp>
    </p:spTree>
  </p:cSld>
  <p:clrMapOvr>
    <a:masterClrMapping/>
  </p:clrMapOvr>
  <p:transition>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C922CBA6-F8C8-4198-811C-98A994EAC249}" type="datetime1">
              <a:rPr lang="tr-TR"/>
              <a:pPr>
                <a:defRPr/>
              </a:pPr>
              <a:t>26.1.2018</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A634677A-682C-4511-ADDF-43C396734928}" type="slidenum">
              <a:rPr lang="tr-TR"/>
              <a:pPr>
                <a:defRPr/>
              </a:pPr>
              <a:t>‹#›</a:t>
            </a:fld>
            <a:endParaRPr lang="tr-TR"/>
          </a:p>
        </p:txBody>
      </p:sp>
    </p:spTree>
  </p:cSld>
  <p:clrMapOvr>
    <a:masterClrMapping/>
  </p:clrMapOvr>
  <p:transition>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a:spLocks noGrp="1" noChangeArrowheads="1"/>
          </p:cNvSpPr>
          <p:nvPr>
            <p:ph type="dt" sz="half" idx="10"/>
          </p:nvPr>
        </p:nvSpPr>
        <p:spPr>
          <a:ln/>
        </p:spPr>
        <p:txBody>
          <a:bodyPr/>
          <a:lstStyle>
            <a:lvl1pPr>
              <a:defRPr/>
            </a:lvl1pPr>
          </a:lstStyle>
          <a:p>
            <a:pPr>
              <a:defRPr/>
            </a:pPr>
            <a:fld id="{14AD1BBF-B472-4A63-995E-827F4B728400}" type="datetime1">
              <a:rPr lang="tr-TR"/>
              <a:pPr>
                <a:defRPr/>
              </a:pPr>
              <a:t>26.1.2018</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41B614F5-CAEB-4E4A-950C-5410784880F1}" type="slidenum">
              <a:rPr lang="tr-TR"/>
              <a:pPr>
                <a:defRPr/>
              </a:pPr>
              <a:t>‹#›</a:t>
            </a:fld>
            <a:endParaRPr lang="tr-TR"/>
          </a:p>
        </p:txBody>
      </p:sp>
    </p:spTree>
  </p:cSld>
  <p:clrMapOvr>
    <a:masterClrMapping/>
  </p:clrMapOvr>
  <p:transition>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298407DA-EA4E-404E-A9D3-C35FA6DC15F5}" type="datetime1">
              <a:rPr lang="tr-TR"/>
              <a:pPr>
                <a:defRPr/>
              </a:pPr>
              <a:t>26.1.2018</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D2009593-6BC2-4B70-9297-273AB02922C2}" type="slidenum">
              <a:rPr lang="tr-TR"/>
              <a:pPr>
                <a:defRPr/>
              </a:pPr>
              <a:t>‹#›</a:t>
            </a:fld>
            <a:endParaRPr lang="tr-TR"/>
          </a:p>
        </p:txBody>
      </p:sp>
    </p:spTree>
  </p:cSld>
  <p:clrMapOvr>
    <a:masterClrMapping/>
  </p:clrMapOvr>
  <p:transition>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a:spLocks noGrp="1" noChangeArrowheads="1"/>
          </p:cNvSpPr>
          <p:nvPr>
            <p:ph type="dt" sz="half" idx="10"/>
          </p:nvPr>
        </p:nvSpPr>
        <p:spPr>
          <a:ln/>
        </p:spPr>
        <p:txBody>
          <a:bodyPr/>
          <a:lstStyle>
            <a:lvl1pPr>
              <a:defRPr/>
            </a:lvl1pPr>
          </a:lstStyle>
          <a:p>
            <a:pPr>
              <a:defRPr/>
            </a:pPr>
            <a:fld id="{6770806D-00D7-4152-AA58-980F98F65CCD}" type="datetime1">
              <a:rPr lang="tr-TR"/>
              <a:pPr>
                <a:defRPr/>
              </a:pPr>
              <a:t>26.1.2018</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16CA697A-4BA3-4DD7-8841-89BF5FA56412}" type="slidenum">
              <a:rPr lang="tr-TR"/>
              <a:pPr>
                <a:defRPr/>
              </a:pPr>
              <a:t>‹#›</a:t>
            </a:fld>
            <a:endParaRPr lang="tr-TR"/>
          </a:p>
        </p:txBody>
      </p:sp>
    </p:spTree>
  </p:cSld>
  <p:clrMapOvr>
    <a:masterClrMapping/>
  </p:clrMapOvr>
  <p:transition>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a:spLocks noGrp="1" noChangeArrowheads="1"/>
          </p:cNvSpPr>
          <p:nvPr>
            <p:ph type="dt" sz="half" idx="10"/>
          </p:nvPr>
        </p:nvSpPr>
        <p:spPr>
          <a:ln/>
        </p:spPr>
        <p:txBody>
          <a:bodyPr/>
          <a:lstStyle>
            <a:lvl1pPr>
              <a:defRPr/>
            </a:lvl1pPr>
          </a:lstStyle>
          <a:p>
            <a:pPr>
              <a:defRPr/>
            </a:pPr>
            <a:fld id="{C165BDCA-F357-47A1-8B0E-5241B53750B7}" type="datetime1">
              <a:rPr lang="tr-TR"/>
              <a:pPr>
                <a:defRPr/>
              </a:pPr>
              <a:t>26.1.2018</a:t>
            </a:fld>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A25185E2-B196-4992-84A6-DECC6704DF7D}" type="slidenum">
              <a:rPr lang="tr-TR"/>
              <a:pPr>
                <a:defRPr/>
              </a:pPr>
              <a:t>‹#›</a:t>
            </a:fld>
            <a:endParaRPr lang="tr-TR"/>
          </a:p>
        </p:txBody>
      </p:sp>
    </p:spTree>
  </p:cSld>
  <p:clrMapOvr>
    <a:masterClrMapping/>
  </p:clrMapOvr>
  <p:transition>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p:cNvSpPr>
            <a:spLocks noGrp="1" noChangeArrowheads="1"/>
          </p:cNvSpPr>
          <p:nvPr>
            <p:ph type="dt" sz="half" idx="10"/>
          </p:nvPr>
        </p:nvSpPr>
        <p:spPr>
          <a:ln/>
        </p:spPr>
        <p:txBody>
          <a:bodyPr/>
          <a:lstStyle>
            <a:lvl1pPr>
              <a:defRPr/>
            </a:lvl1pPr>
          </a:lstStyle>
          <a:p>
            <a:pPr>
              <a:defRPr/>
            </a:pPr>
            <a:fld id="{A2EFE72A-4C22-41A0-84F3-879D1482EA63}" type="datetime1">
              <a:rPr lang="tr-TR"/>
              <a:pPr>
                <a:defRPr/>
              </a:pPr>
              <a:t>26.1.2018</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0E2CB067-A8FA-48F4-8188-84E6D0081D2F}" type="slidenum">
              <a:rPr lang="tr-TR"/>
              <a:pPr>
                <a:defRPr/>
              </a:pPr>
              <a:t>‹#›</a:t>
            </a:fld>
            <a:endParaRPr lang="tr-TR"/>
          </a:p>
        </p:txBody>
      </p:sp>
    </p:spTree>
  </p:cSld>
  <p:clrMapOvr>
    <a:masterClrMapping/>
  </p:clrMapOvr>
  <p:transition>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732400C-561C-4AEB-B2B6-649EE9FBD9E7}" type="datetime1">
              <a:rPr lang="tr-TR"/>
              <a:pPr>
                <a:defRPr/>
              </a:pPr>
              <a:t>26.1.2018</a:t>
            </a:fld>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DB7D64C1-3CF5-4F0F-8159-7B24B3602A22}" type="slidenum">
              <a:rPr lang="tr-TR"/>
              <a:pPr>
                <a:defRPr/>
              </a:pPr>
              <a:t>‹#›</a:t>
            </a:fld>
            <a:endParaRPr lang="tr-TR"/>
          </a:p>
        </p:txBody>
      </p:sp>
    </p:spTree>
  </p:cSld>
  <p:clrMapOvr>
    <a:masterClrMapping/>
  </p:clrMapOvr>
  <p:transition>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7C12DE4C-1E4B-4586-9E9C-1AA5650E6E47}" type="datetime1">
              <a:rPr lang="tr-TR"/>
              <a:pPr>
                <a:defRPr/>
              </a:pPr>
              <a:t>26.1.2018</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D7123675-893E-436B-A293-04CB3A6BD7E0}" type="slidenum">
              <a:rPr lang="tr-TR"/>
              <a:pPr>
                <a:defRPr/>
              </a:pPr>
              <a:t>‹#›</a:t>
            </a:fld>
            <a:endParaRPr lang="tr-TR"/>
          </a:p>
        </p:txBody>
      </p:sp>
    </p:spTree>
  </p:cSld>
  <p:clrMapOvr>
    <a:masterClrMapping/>
  </p:clrMapOvr>
  <p:transition>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DE3E8DE5-FF7C-4EBF-95F8-E5D164898185}" type="datetime1">
              <a:rPr lang="tr-TR"/>
              <a:pPr>
                <a:defRPr/>
              </a:pPr>
              <a:t>26.1.2018</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E9F79F23-48EE-4B4C-BC88-4E9D73E46E21}" type="slidenum">
              <a:rPr lang="tr-TR"/>
              <a:pPr>
                <a:defRPr/>
              </a:pPr>
              <a:t>‹#›</a:t>
            </a:fld>
            <a:endParaRPr lang="tr-TR"/>
          </a:p>
        </p:txBody>
      </p:sp>
    </p:spTree>
  </p:cSld>
  <p:clrMapOvr>
    <a:masterClrMapping/>
  </p:clrMapOvr>
  <p:transition>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Ana başlık stilini düzenlemek için tıklatın</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Ana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9AEF9512-7263-45B0-90C0-E4DF76E90B05}" type="datetime1">
              <a:rPr lang="tr-TR"/>
              <a:pPr>
                <a:defRPr/>
              </a:pPr>
              <a:t>26.1.2018</a:t>
            </a:fld>
            <a:endParaRPr lang="tr-TR"/>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tr-TR"/>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DA3D53C0-6013-4EB7-9F22-6C8FAA466847}"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900"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heel/>
  </p:transition>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rebuchet MS" pitchFamily="34" charset="0"/>
        </a:defRPr>
      </a:lvl2pPr>
      <a:lvl3pPr algn="ctr" rtl="0" eaLnBrk="0" fontAlgn="base" hangingPunct="0">
        <a:spcBef>
          <a:spcPct val="0"/>
        </a:spcBef>
        <a:spcAft>
          <a:spcPct val="0"/>
        </a:spcAft>
        <a:defRPr sz="3600">
          <a:solidFill>
            <a:schemeClr val="tx2"/>
          </a:solidFill>
          <a:latin typeface="Trebuchet MS" pitchFamily="34" charset="0"/>
        </a:defRPr>
      </a:lvl3pPr>
      <a:lvl4pPr algn="ctr" rtl="0" eaLnBrk="0" fontAlgn="base" hangingPunct="0">
        <a:spcBef>
          <a:spcPct val="0"/>
        </a:spcBef>
        <a:spcAft>
          <a:spcPct val="0"/>
        </a:spcAft>
        <a:defRPr sz="3600">
          <a:solidFill>
            <a:schemeClr val="tx2"/>
          </a:solidFill>
          <a:latin typeface="Trebuchet MS" pitchFamily="34" charset="0"/>
        </a:defRPr>
      </a:lvl4pPr>
      <a:lvl5pPr algn="ctr" rtl="0" eaLnBrk="0" fontAlgn="base" hangingPunct="0">
        <a:spcBef>
          <a:spcPct val="0"/>
        </a:spcBef>
        <a:spcAft>
          <a:spcPct val="0"/>
        </a:spcAft>
        <a:defRPr sz="3600">
          <a:solidFill>
            <a:schemeClr val="tx2"/>
          </a:solidFill>
          <a:latin typeface="Trebuchet MS" pitchFamily="34" charset="0"/>
        </a:defRPr>
      </a:lvl5pPr>
      <a:lvl6pPr marL="457200" algn="ctr" rtl="0" fontAlgn="base">
        <a:spcBef>
          <a:spcPct val="0"/>
        </a:spcBef>
        <a:spcAft>
          <a:spcPct val="0"/>
        </a:spcAft>
        <a:defRPr sz="3600">
          <a:solidFill>
            <a:schemeClr val="tx2"/>
          </a:solidFill>
          <a:latin typeface="Trebuchet MS" pitchFamily="34" charset="0"/>
        </a:defRPr>
      </a:lvl6pPr>
      <a:lvl7pPr marL="914400" algn="ctr" rtl="0" fontAlgn="base">
        <a:spcBef>
          <a:spcPct val="0"/>
        </a:spcBef>
        <a:spcAft>
          <a:spcPct val="0"/>
        </a:spcAft>
        <a:defRPr sz="3600">
          <a:solidFill>
            <a:schemeClr val="tx2"/>
          </a:solidFill>
          <a:latin typeface="Trebuchet MS" pitchFamily="34" charset="0"/>
        </a:defRPr>
      </a:lvl7pPr>
      <a:lvl8pPr marL="1371600" algn="ctr" rtl="0" fontAlgn="base">
        <a:spcBef>
          <a:spcPct val="0"/>
        </a:spcBef>
        <a:spcAft>
          <a:spcPct val="0"/>
        </a:spcAft>
        <a:defRPr sz="3600">
          <a:solidFill>
            <a:schemeClr val="tx2"/>
          </a:solidFill>
          <a:latin typeface="Trebuchet MS" pitchFamily="34" charset="0"/>
        </a:defRPr>
      </a:lvl8pPr>
      <a:lvl9pPr marL="1828800" algn="ctr" rtl="0" fontAlgn="base">
        <a:spcBef>
          <a:spcPct val="0"/>
        </a:spcBef>
        <a:spcAft>
          <a:spcPct val="0"/>
        </a:spcAft>
        <a:defRPr sz="36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tuik.gov.t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714C27E-D221-4960-BC78-05327393B183}"/>
              </a:ext>
            </a:extLst>
          </p:cNvPr>
          <p:cNvSpPr>
            <a:spLocks noGrp="1"/>
          </p:cNvSpPr>
          <p:nvPr>
            <p:ph type="ctrTitle"/>
          </p:nvPr>
        </p:nvSpPr>
        <p:spPr/>
        <p:txBody>
          <a:bodyPr/>
          <a:lstStyle/>
          <a:p>
            <a:r>
              <a:rPr lang="tr-TR" dirty="0">
                <a:latin typeface="Arial" panose="020B0604020202020204" pitchFamily="34" charset="0"/>
                <a:cs typeface="Arial" panose="020B0604020202020204" pitchFamily="34" charset="0"/>
              </a:rPr>
              <a:t>DIŞ TİCARET EĞİTİMİ </a:t>
            </a:r>
          </a:p>
        </p:txBody>
      </p:sp>
      <p:sp>
        <p:nvSpPr>
          <p:cNvPr id="3" name="Alt Başlık 2">
            <a:extLst>
              <a:ext uri="{FF2B5EF4-FFF2-40B4-BE49-F238E27FC236}">
                <a16:creationId xmlns:a16="http://schemas.microsoft.com/office/drawing/2014/main" xmlns="" id="{5F50C074-3D34-4C8E-A4EC-C1F834511AC8}"/>
              </a:ext>
            </a:extLst>
          </p:cNvPr>
          <p:cNvSpPr>
            <a:spLocks noGrp="1"/>
          </p:cNvSpPr>
          <p:nvPr>
            <p:ph type="subTitle" idx="1"/>
          </p:nvPr>
        </p:nvSpPr>
        <p:spPr>
          <a:xfrm>
            <a:off x="1187624" y="3429000"/>
            <a:ext cx="6480720" cy="1872208"/>
          </a:xfrm>
        </p:spPr>
        <p:txBody>
          <a:bodyPr/>
          <a:lstStyle/>
          <a:p>
            <a:r>
              <a:rPr lang="tr-TR" sz="2400" dirty="0">
                <a:latin typeface="Arial" panose="020B0604020202020204" pitchFamily="34" charset="0"/>
                <a:cs typeface="Arial" panose="020B0604020202020204" pitchFamily="34" charset="0"/>
              </a:rPr>
              <a:t>Öğretim Görevlisi Emre CEYLAN GÜNEL </a:t>
            </a:r>
          </a:p>
          <a:p>
            <a:r>
              <a:rPr lang="tr-TR" sz="2400" dirty="0">
                <a:latin typeface="Arial" panose="020B0604020202020204" pitchFamily="34" charset="0"/>
                <a:cs typeface="Arial" panose="020B0604020202020204" pitchFamily="34" charset="0"/>
              </a:rPr>
              <a:t>Kırklareli Üniversitesi</a:t>
            </a:r>
          </a:p>
          <a:p>
            <a:r>
              <a:rPr lang="tr-TR" sz="2400" dirty="0">
                <a:latin typeface="Arial" panose="020B0604020202020204" pitchFamily="34" charset="0"/>
                <a:cs typeface="Arial" panose="020B0604020202020204" pitchFamily="34" charset="0"/>
              </a:rPr>
              <a:t>Babaeski Meslek Yüksek Okulu </a:t>
            </a:r>
          </a:p>
        </p:txBody>
      </p:sp>
    </p:spTree>
    <p:extLst>
      <p:ext uri="{BB962C8B-B14F-4D97-AF65-F5344CB8AC3E}">
        <p14:creationId xmlns:p14="http://schemas.microsoft.com/office/powerpoint/2010/main" xmlns="" val="2026123363"/>
      </p:ext>
    </p:extLst>
  </p:cSld>
  <p:clrMapOvr>
    <a:masterClrMapping/>
  </p:clrMapOvr>
  <p:transition>
    <p:whee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solidFill>
                  <a:srgbClr val="FF0000"/>
                </a:solidFill>
                <a:latin typeface="Arial" pitchFamily="34" charset="0"/>
                <a:cs typeface="Arial" pitchFamily="34" charset="0"/>
              </a:rPr>
              <a:t>İhracat Nedir?</a:t>
            </a:r>
          </a:p>
        </p:txBody>
      </p:sp>
      <p:sp>
        <p:nvSpPr>
          <p:cNvPr id="3" name="2 İçerik Yer Tutucusu"/>
          <p:cNvSpPr>
            <a:spLocks noGrp="1"/>
          </p:cNvSpPr>
          <p:nvPr>
            <p:ph idx="1"/>
          </p:nvPr>
        </p:nvSpPr>
        <p:spPr>
          <a:xfrm>
            <a:off x="500034" y="2214554"/>
            <a:ext cx="8186766" cy="3340105"/>
          </a:xfrm>
        </p:spPr>
        <p:txBody>
          <a:bodyPr/>
          <a:lstStyle/>
          <a:p>
            <a:pPr>
              <a:lnSpc>
                <a:spcPct val="150000"/>
              </a:lnSpc>
              <a:buNone/>
            </a:pPr>
            <a:r>
              <a:rPr lang="tr-TR" sz="2000" dirty="0">
                <a:latin typeface="Arial" pitchFamily="34" charset="0"/>
                <a:cs typeface="Arial" pitchFamily="34" charset="0"/>
              </a:rPr>
              <a:t>		Temel olarak Arapça kökenli bir kelime olup TDK Güncel Sözlüğü’nde </a:t>
            </a:r>
            <a:r>
              <a:rPr lang="tr-TR" sz="2000" i="1" dirty="0">
                <a:latin typeface="Arial" pitchFamily="34" charset="0"/>
                <a:cs typeface="Arial" pitchFamily="34" charset="0"/>
              </a:rPr>
              <a:t>dış satım </a:t>
            </a:r>
            <a:r>
              <a:rPr lang="tr-TR" sz="2000" dirty="0">
                <a:latin typeface="Arial" pitchFamily="34" charset="0"/>
                <a:cs typeface="Arial" pitchFamily="34" charset="0"/>
              </a:rPr>
              <a:t>olarak karşılık bulmaktadır. İngilizce karşılığı ise </a:t>
            </a:r>
            <a:r>
              <a:rPr lang="tr-TR" sz="2000" dirty="0" err="1">
                <a:latin typeface="Arial" pitchFamily="34" charset="0"/>
                <a:cs typeface="Arial" pitchFamily="34" charset="0"/>
              </a:rPr>
              <a:t>export</a:t>
            </a:r>
            <a:r>
              <a:rPr lang="tr-TR" sz="2000" dirty="0">
                <a:latin typeface="Arial" pitchFamily="34" charset="0"/>
                <a:cs typeface="Arial" pitchFamily="34" charset="0"/>
              </a:rPr>
              <a:t> veya </a:t>
            </a:r>
            <a:r>
              <a:rPr lang="tr-TR" sz="2000" dirty="0" err="1">
                <a:latin typeface="Arial" pitchFamily="34" charset="0"/>
                <a:cs typeface="Arial" pitchFamily="34" charset="0"/>
              </a:rPr>
              <a:t>exportation’dır</a:t>
            </a:r>
            <a:r>
              <a:rPr lang="tr-TR" sz="2000" dirty="0">
                <a:latin typeface="Arial" pitchFamily="34" charset="0"/>
                <a:cs typeface="Arial" pitchFamily="34" charset="0"/>
              </a:rPr>
              <a:t>.</a:t>
            </a:r>
          </a:p>
          <a:p>
            <a:pPr>
              <a:lnSpc>
                <a:spcPct val="150000"/>
              </a:lnSpc>
              <a:buNone/>
            </a:pPr>
            <a:r>
              <a:rPr lang="tr-TR" sz="2000" dirty="0">
                <a:latin typeface="Arial" pitchFamily="34" charset="0"/>
                <a:cs typeface="Arial" pitchFamily="34" charset="0"/>
              </a:rPr>
              <a:t>		İhracat bir ülke sınırları içerisinde elde edilen ürünlerin veya üretilen malların, bir diğer ülkede yer alan alıcılara satılması işlemidir.</a:t>
            </a:r>
          </a:p>
          <a:p>
            <a:pPr>
              <a:lnSpc>
                <a:spcPct val="150000"/>
              </a:lnSpc>
              <a:buNone/>
            </a:pPr>
            <a:r>
              <a:rPr lang="tr-TR" sz="2000" dirty="0">
                <a:latin typeface="Arial" pitchFamily="34" charset="0"/>
                <a:cs typeface="Arial" pitchFamily="34" charset="0"/>
              </a:rPr>
              <a:t>		İhracatın insanlığın yaratmış olduğu kültür ve ekonomik refah düzeyi üzerinde çok önemli bir payı bulunmaktadır.</a:t>
            </a:r>
          </a:p>
        </p:txBody>
      </p:sp>
      <p:pic>
        <p:nvPicPr>
          <p:cNvPr id="1026" name="Picture 2" descr="ihracat ile ilgili görsel sonucu"/>
          <p:cNvPicPr>
            <a:picLocks noChangeAspect="1" noChangeArrowheads="1"/>
          </p:cNvPicPr>
          <p:nvPr/>
        </p:nvPicPr>
        <p:blipFill>
          <a:blip r:embed="rId2"/>
          <a:srcRect/>
          <a:stretch>
            <a:fillRect/>
          </a:stretch>
        </p:blipFill>
        <p:spPr bwMode="auto">
          <a:xfrm>
            <a:off x="214282" y="357166"/>
            <a:ext cx="2828925" cy="1619251"/>
          </a:xfrm>
          <a:prstGeom prst="rect">
            <a:avLst/>
          </a:prstGeom>
          <a:noFill/>
        </p:spPr>
      </p:pic>
    </p:spTree>
  </p:cSld>
  <p:clrMapOvr>
    <a:masterClrMapping/>
  </p:clrMapOvr>
  <p:transition>
    <p:whee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dirty="0">
                <a:solidFill>
                  <a:srgbClr val="FF0000"/>
                </a:solidFill>
                <a:latin typeface="Arial" pitchFamily="34" charset="0"/>
                <a:cs typeface="Arial" pitchFamily="34" charset="0"/>
              </a:rPr>
              <a:t>İhracata tabi ürünlerin temel olarak 3 mal grubuna ayrıldığını söylemek mümkündür. Bunlar:</a:t>
            </a:r>
          </a:p>
        </p:txBody>
      </p:sp>
      <p:sp>
        <p:nvSpPr>
          <p:cNvPr id="3" name="2 İçerik Yer Tutucusu"/>
          <p:cNvSpPr>
            <a:spLocks noGrp="1"/>
          </p:cNvSpPr>
          <p:nvPr>
            <p:ph idx="1"/>
          </p:nvPr>
        </p:nvSpPr>
        <p:spPr/>
        <p:txBody>
          <a:bodyPr/>
          <a:lstStyle/>
          <a:p>
            <a:pPr>
              <a:buFont typeface="Arial" charset="0"/>
              <a:buChar char="•"/>
            </a:pPr>
            <a:r>
              <a:rPr lang="tr-TR" sz="1600" dirty="0">
                <a:latin typeface="Arial" pitchFamily="34" charset="0"/>
                <a:cs typeface="Arial" pitchFamily="34" charset="0"/>
              </a:rPr>
              <a:t>Bir ülkede yoğun olarak yetiştirilen tarım ürünleri hayvancılık ürünleri ve madenlerin ihraç edilmesi (Aydın –İncir, Karadeniz- Fındık, Manisa- Kuru Üzüm örneği)</a:t>
            </a:r>
          </a:p>
          <a:p>
            <a:pPr>
              <a:buFont typeface="Arial" charset="0"/>
              <a:buChar char="•"/>
            </a:pPr>
            <a:endParaRPr lang="tr-TR" sz="1600" dirty="0">
              <a:latin typeface="Arial" pitchFamily="34" charset="0"/>
              <a:cs typeface="Arial" pitchFamily="34" charset="0"/>
            </a:endParaRPr>
          </a:p>
          <a:p>
            <a:pPr>
              <a:buFont typeface="Arial" charset="0"/>
              <a:buChar char="•"/>
            </a:pPr>
            <a:r>
              <a:rPr lang="tr-TR" sz="1600" dirty="0">
                <a:latin typeface="Arial" pitchFamily="34" charset="0"/>
                <a:cs typeface="Arial" pitchFamily="34" charset="0"/>
              </a:rPr>
              <a:t>Emek yoğun olarak üretilen ve ihracat pazarlarında yoğun rekabetin yaşandığı sanayi ürünlerinin ihracatı (Türkiye’den daha ucuz iş gücü arz eden ülkeler-Hindistan-Çin-Vietnam-Bangladeş- belirmeye başlayana kadar Türkiye-Tekstil örneği)</a:t>
            </a:r>
          </a:p>
          <a:p>
            <a:pPr>
              <a:buFont typeface="Arial" charset="0"/>
              <a:buChar char="•"/>
            </a:pPr>
            <a:endParaRPr lang="tr-TR" sz="1600" dirty="0">
              <a:latin typeface="Arial" pitchFamily="34" charset="0"/>
              <a:cs typeface="Arial" pitchFamily="34" charset="0"/>
            </a:endParaRPr>
          </a:p>
          <a:p>
            <a:pPr>
              <a:buFont typeface="Arial" charset="0"/>
              <a:buChar char="•"/>
            </a:pPr>
            <a:r>
              <a:rPr lang="tr-TR" sz="1600" dirty="0">
                <a:latin typeface="Arial" pitchFamily="34" charset="0"/>
                <a:cs typeface="Arial" pitchFamily="34" charset="0"/>
              </a:rPr>
              <a:t>Sermaye yoğun üretim süreçleri sonucunda, teknolojik Ar-Ge çalışmalarıyla desteklenen katma değerli ürünlerin ihracatı.( Almanya- Makine, Otomotiv örneği)</a:t>
            </a:r>
          </a:p>
          <a:p>
            <a:pPr>
              <a:buFont typeface="Arial" charset="0"/>
              <a:buChar char="•"/>
            </a:pPr>
            <a:endParaRPr lang="tr-TR" sz="1600" dirty="0">
              <a:latin typeface="Arial" pitchFamily="34" charset="0"/>
              <a:cs typeface="Arial" pitchFamily="34" charset="0"/>
            </a:endParaRPr>
          </a:p>
          <a:p>
            <a:pPr marL="0" indent="0">
              <a:buNone/>
            </a:pPr>
            <a:r>
              <a:rPr lang="tr-TR" sz="1600" b="1" i="1" dirty="0">
                <a:latin typeface="Arial" pitchFamily="34" charset="0"/>
                <a:cs typeface="Arial" pitchFamily="34" charset="0"/>
              </a:rPr>
              <a:t>         </a:t>
            </a:r>
            <a:r>
              <a:rPr lang="tr-TR" sz="2000" b="1" i="1" dirty="0">
                <a:latin typeface="Arial" pitchFamily="34" charset="0"/>
                <a:cs typeface="Arial" pitchFamily="34" charset="0"/>
              </a:rPr>
              <a:t>«İhracat bir ülkenin ekonomik yaşamının anahtarıdır.»</a:t>
            </a:r>
          </a:p>
        </p:txBody>
      </p:sp>
    </p:spTree>
  </p:cSld>
  <p:clrMapOvr>
    <a:masterClrMapping/>
  </p:clrMapOvr>
  <p:transition>
    <p:whee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CA42C9B-ECFB-40A3-A26B-21025AA66CF8}"/>
              </a:ext>
            </a:extLst>
          </p:cNvPr>
          <p:cNvSpPr>
            <a:spLocks noGrp="1"/>
          </p:cNvSpPr>
          <p:nvPr>
            <p:ph type="title"/>
          </p:nvPr>
        </p:nvSpPr>
        <p:spPr/>
        <p:txBody>
          <a:bodyPr/>
          <a:lstStyle/>
          <a:p>
            <a:r>
              <a:rPr lang="tr-TR" sz="2800" dirty="0">
                <a:solidFill>
                  <a:srgbClr val="FF0000"/>
                </a:solidFill>
                <a:latin typeface="Arial" panose="020B0604020202020204" pitchFamily="34" charset="0"/>
                <a:cs typeface="Arial" panose="020B0604020202020204" pitchFamily="34" charset="0"/>
              </a:rPr>
              <a:t>İhracatın Ülke Açısından Yararları</a:t>
            </a:r>
          </a:p>
        </p:txBody>
      </p:sp>
      <p:sp>
        <p:nvSpPr>
          <p:cNvPr id="3" name="İçerik Yer Tutucusu 2">
            <a:extLst>
              <a:ext uri="{FF2B5EF4-FFF2-40B4-BE49-F238E27FC236}">
                <a16:creationId xmlns:a16="http://schemas.microsoft.com/office/drawing/2014/main" xmlns="" id="{3ED1A542-D5AB-4E45-ABF0-661B80804E51}"/>
              </a:ext>
            </a:extLst>
          </p:cNvPr>
          <p:cNvSpPr>
            <a:spLocks noGrp="1"/>
          </p:cNvSpPr>
          <p:nvPr>
            <p:ph idx="1"/>
          </p:nvPr>
        </p:nvSpPr>
        <p:spPr/>
        <p:txBody>
          <a:bodyPr/>
          <a:lstStyle/>
          <a:p>
            <a:pPr marL="0" indent="0">
              <a:lnSpc>
                <a:spcPct val="150000"/>
              </a:lnSpc>
              <a:buNone/>
            </a:pPr>
            <a:r>
              <a:rPr lang="tr-TR" sz="2000" dirty="0">
                <a:latin typeface="Arial" panose="020B0604020202020204" pitchFamily="34" charset="0"/>
                <a:cs typeface="Arial" panose="020B0604020202020204" pitchFamily="34" charset="0"/>
              </a:rPr>
              <a:t>1)Ülkeye döviz kazandırır</a:t>
            </a:r>
          </a:p>
          <a:p>
            <a:pPr marL="0" indent="0">
              <a:lnSpc>
                <a:spcPct val="150000"/>
              </a:lnSpc>
              <a:buNone/>
            </a:pPr>
            <a:r>
              <a:rPr lang="tr-TR" sz="2000" dirty="0">
                <a:latin typeface="Arial" panose="020B0604020202020204" pitchFamily="34" charset="0"/>
                <a:cs typeface="Arial" panose="020B0604020202020204" pitchFamily="34" charset="0"/>
              </a:rPr>
              <a:t>2)İstihdam yaratır</a:t>
            </a:r>
          </a:p>
          <a:p>
            <a:pPr marL="0" indent="0">
              <a:lnSpc>
                <a:spcPct val="150000"/>
              </a:lnSpc>
              <a:buNone/>
            </a:pPr>
            <a:r>
              <a:rPr lang="tr-TR" sz="2000" dirty="0">
                <a:latin typeface="Arial" panose="020B0604020202020204" pitchFamily="34" charset="0"/>
                <a:cs typeface="Arial" panose="020B0604020202020204" pitchFamily="34" charset="0"/>
              </a:rPr>
              <a:t>3)Ülke fertlerinin refahını arttırır</a:t>
            </a:r>
          </a:p>
          <a:p>
            <a:pPr marL="0" indent="0">
              <a:lnSpc>
                <a:spcPct val="150000"/>
              </a:lnSpc>
              <a:buNone/>
            </a:pPr>
            <a:r>
              <a:rPr lang="tr-TR" sz="2000" dirty="0">
                <a:latin typeface="Arial" panose="020B0604020202020204" pitchFamily="34" charset="0"/>
                <a:cs typeface="Arial" panose="020B0604020202020204" pitchFamily="34" charset="0"/>
              </a:rPr>
              <a:t>4)Barış sağlar, ülkelerarası ilişkilerin düzelmesini, iyileşmesini ve büyük sorunların derinleşmeden çözülmesini sağlar</a:t>
            </a:r>
          </a:p>
          <a:p>
            <a:pPr marL="0" indent="0">
              <a:lnSpc>
                <a:spcPct val="150000"/>
              </a:lnSpc>
              <a:buNone/>
            </a:pPr>
            <a:r>
              <a:rPr lang="tr-TR" sz="2000" dirty="0">
                <a:latin typeface="Arial" panose="020B0604020202020204" pitchFamily="34" charset="0"/>
                <a:cs typeface="Arial" panose="020B0604020202020204" pitchFamily="34" charset="0"/>
              </a:rPr>
              <a:t>5)Siyasal etkileme gücü yaratır</a:t>
            </a:r>
          </a:p>
        </p:txBody>
      </p:sp>
    </p:spTree>
    <p:extLst>
      <p:ext uri="{BB962C8B-B14F-4D97-AF65-F5344CB8AC3E}">
        <p14:creationId xmlns:p14="http://schemas.microsoft.com/office/powerpoint/2010/main" xmlns="" val="1930595915"/>
      </p:ext>
    </p:extLst>
  </p:cSld>
  <p:clrMapOvr>
    <a:masterClrMapping/>
  </p:clrMapOvr>
  <p:transition>
    <p:whee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164D712-D7C3-4913-8B8D-15946178BA74}"/>
              </a:ext>
            </a:extLst>
          </p:cNvPr>
          <p:cNvSpPr>
            <a:spLocks noGrp="1"/>
          </p:cNvSpPr>
          <p:nvPr>
            <p:ph type="title"/>
          </p:nvPr>
        </p:nvSpPr>
        <p:spPr/>
        <p:txBody>
          <a:bodyPr/>
          <a:lstStyle/>
          <a:p>
            <a:r>
              <a:rPr lang="tr-TR" sz="2800" dirty="0">
                <a:solidFill>
                  <a:srgbClr val="FF0000"/>
                </a:solidFill>
                <a:latin typeface="Arial" panose="020B0604020202020204" pitchFamily="34" charset="0"/>
                <a:cs typeface="Arial" panose="020B0604020202020204" pitchFamily="34" charset="0"/>
              </a:rPr>
              <a:t>İhracatın İşletme İçin Yararları</a:t>
            </a:r>
          </a:p>
        </p:txBody>
      </p:sp>
      <p:sp>
        <p:nvSpPr>
          <p:cNvPr id="3" name="İçerik Yer Tutucusu 2">
            <a:extLst>
              <a:ext uri="{FF2B5EF4-FFF2-40B4-BE49-F238E27FC236}">
                <a16:creationId xmlns:a16="http://schemas.microsoft.com/office/drawing/2014/main" xmlns="" id="{8F2FD15F-8599-4455-B5F4-A473D5D2EAAA}"/>
              </a:ext>
            </a:extLst>
          </p:cNvPr>
          <p:cNvSpPr>
            <a:spLocks noGrp="1"/>
          </p:cNvSpPr>
          <p:nvPr>
            <p:ph idx="1"/>
          </p:nvPr>
        </p:nvSpPr>
        <p:spPr>
          <a:xfrm>
            <a:off x="457200" y="1166018"/>
            <a:ext cx="8579296" cy="5417344"/>
          </a:xfrm>
        </p:spPr>
        <p:txBody>
          <a:bodyPr/>
          <a:lstStyle/>
          <a:p>
            <a:pPr marL="0" indent="0">
              <a:lnSpc>
                <a:spcPct val="150000"/>
              </a:lnSpc>
              <a:buNone/>
            </a:pPr>
            <a:r>
              <a:rPr lang="tr-TR" sz="2000" dirty="0">
                <a:latin typeface="Arial" panose="020B0604020202020204" pitchFamily="34" charset="0"/>
                <a:cs typeface="Arial" panose="020B0604020202020204" pitchFamily="34" charset="0"/>
              </a:rPr>
              <a:t>1) İhracat işletmeye kalite, titizlik, detaylara dikkat ve üretimle ilgili genel bir değerlendirme imkanı sunar</a:t>
            </a:r>
          </a:p>
          <a:p>
            <a:pPr marL="0" indent="0">
              <a:lnSpc>
                <a:spcPct val="150000"/>
              </a:lnSpc>
              <a:buNone/>
            </a:pPr>
            <a:r>
              <a:rPr lang="tr-TR" sz="2000" dirty="0">
                <a:latin typeface="Arial" panose="020B0604020202020204" pitchFamily="34" charset="0"/>
                <a:cs typeface="Arial" panose="020B0604020202020204" pitchFamily="34" charset="0"/>
              </a:rPr>
              <a:t>2) İç piyasadaki istikrarsızlıktan firmaları büyük oranda korur</a:t>
            </a:r>
          </a:p>
          <a:p>
            <a:pPr marL="0" indent="0">
              <a:lnSpc>
                <a:spcPct val="150000"/>
              </a:lnSpc>
              <a:buNone/>
            </a:pPr>
            <a:r>
              <a:rPr lang="tr-TR" sz="2000" dirty="0">
                <a:latin typeface="Arial" panose="020B0604020202020204" pitchFamily="34" charset="0"/>
                <a:cs typeface="Arial" panose="020B0604020202020204" pitchFamily="34" charset="0"/>
              </a:rPr>
              <a:t>3) Üretim kalite seviyesini yükseltir, belli bir standart gelir</a:t>
            </a:r>
          </a:p>
          <a:p>
            <a:pPr marL="0" indent="0">
              <a:lnSpc>
                <a:spcPct val="150000"/>
              </a:lnSpc>
              <a:buNone/>
            </a:pPr>
            <a:r>
              <a:rPr lang="tr-TR" sz="2000" dirty="0">
                <a:latin typeface="Arial" panose="020B0604020202020204" pitchFamily="34" charset="0"/>
                <a:cs typeface="Arial" panose="020B0604020202020204" pitchFamily="34" charset="0"/>
              </a:rPr>
              <a:t>4) Yeni kültürler, deneyimler kazandırır</a:t>
            </a:r>
          </a:p>
          <a:p>
            <a:pPr marL="0" indent="0">
              <a:lnSpc>
                <a:spcPct val="150000"/>
              </a:lnSpc>
              <a:buNone/>
            </a:pPr>
            <a:r>
              <a:rPr lang="tr-TR" sz="2000" dirty="0">
                <a:latin typeface="Arial" panose="020B0604020202020204" pitchFamily="34" charset="0"/>
                <a:cs typeface="Arial" panose="020B0604020202020204" pitchFamily="34" charset="0"/>
              </a:rPr>
              <a:t>5) Finans, avantajlı kredi, teşvik ve desteklerden yararlanmayı kolaylaştırır.</a:t>
            </a:r>
          </a:p>
          <a:p>
            <a:pPr marL="0" indent="0">
              <a:lnSpc>
                <a:spcPct val="150000"/>
              </a:lnSpc>
              <a:buNone/>
            </a:pPr>
            <a:r>
              <a:rPr lang="tr-TR" sz="2000" dirty="0">
                <a:latin typeface="Arial" panose="020B0604020202020204" pitchFamily="34" charset="0"/>
                <a:cs typeface="Arial" panose="020B0604020202020204" pitchFamily="34" charset="0"/>
              </a:rPr>
              <a:t>6) Küresel rekabet gücünü geliştirir</a:t>
            </a:r>
          </a:p>
          <a:p>
            <a:pPr marL="0" indent="0">
              <a:lnSpc>
                <a:spcPct val="150000"/>
              </a:lnSpc>
              <a:buNone/>
            </a:pPr>
            <a:r>
              <a:rPr lang="tr-TR" sz="2000" dirty="0">
                <a:latin typeface="Arial" panose="020B0604020202020204" pitchFamily="34" charset="0"/>
                <a:cs typeface="Arial" panose="020B0604020202020204" pitchFamily="34" charset="0"/>
              </a:rPr>
              <a:t>7) Kendi sektörünü dünya standartları ile görmeye başlar ve firmayı dünya standartlarına göre hazırlayarak, markalaşmaya zorlar.</a:t>
            </a:r>
          </a:p>
          <a:p>
            <a:pPr marL="0" indent="0">
              <a:lnSpc>
                <a:spcPct val="150000"/>
              </a:lnSpc>
              <a:buNone/>
            </a:pPr>
            <a:r>
              <a:rPr lang="tr-TR" sz="2000" dirty="0">
                <a:latin typeface="Arial" panose="020B0604020202020204" pitchFamily="34" charset="0"/>
                <a:cs typeface="Arial" panose="020B0604020202020204" pitchFamily="34" charset="0"/>
              </a:rPr>
              <a:t>8) İşletmenin büyüme potansiyelini arttırır</a:t>
            </a:r>
          </a:p>
        </p:txBody>
      </p:sp>
    </p:spTree>
    <p:extLst>
      <p:ext uri="{BB962C8B-B14F-4D97-AF65-F5344CB8AC3E}">
        <p14:creationId xmlns:p14="http://schemas.microsoft.com/office/powerpoint/2010/main" xmlns="" val="2456915517"/>
      </p:ext>
    </p:extLst>
  </p:cSld>
  <p:clrMapOvr>
    <a:masterClrMapping/>
  </p:clrMapOvr>
  <p:transition>
    <p:whee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716326C-6CAB-44BE-A6C4-4D543571ACC8}"/>
              </a:ext>
            </a:extLst>
          </p:cNvPr>
          <p:cNvSpPr>
            <a:spLocks noGrp="1"/>
          </p:cNvSpPr>
          <p:nvPr>
            <p:ph type="title"/>
          </p:nvPr>
        </p:nvSpPr>
        <p:spPr/>
        <p:txBody>
          <a:bodyPr/>
          <a:lstStyle/>
          <a:p>
            <a:r>
              <a:rPr lang="tr-TR" sz="2800" dirty="0">
                <a:solidFill>
                  <a:srgbClr val="FF0000"/>
                </a:solidFill>
                <a:latin typeface="Arial" panose="020B0604020202020204" pitchFamily="34" charset="0"/>
                <a:cs typeface="Arial" panose="020B0604020202020204" pitchFamily="34" charset="0"/>
              </a:rPr>
              <a:t>İhracatın İşletme İçin Dezavantajları</a:t>
            </a:r>
          </a:p>
        </p:txBody>
      </p:sp>
      <p:sp>
        <p:nvSpPr>
          <p:cNvPr id="3" name="İçerik Yer Tutucusu 2">
            <a:extLst>
              <a:ext uri="{FF2B5EF4-FFF2-40B4-BE49-F238E27FC236}">
                <a16:creationId xmlns:a16="http://schemas.microsoft.com/office/drawing/2014/main" xmlns="" id="{39BF369D-E0D1-48BA-AACC-93E395FB1543}"/>
              </a:ext>
            </a:extLst>
          </p:cNvPr>
          <p:cNvSpPr>
            <a:spLocks noGrp="1"/>
          </p:cNvSpPr>
          <p:nvPr>
            <p:ph idx="1"/>
          </p:nvPr>
        </p:nvSpPr>
        <p:spPr>
          <a:xfrm>
            <a:off x="477917" y="1166018"/>
            <a:ext cx="8229600" cy="4525963"/>
          </a:xfrm>
        </p:spPr>
        <p:txBody>
          <a:bodyPr/>
          <a:lstStyle/>
          <a:p>
            <a:pPr marL="0" indent="0">
              <a:lnSpc>
                <a:spcPct val="150000"/>
              </a:lnSpc>
              <a:buNone/>
            </a:pPr>
            <a:r>
              <a:rPr lang="tr-TR" sz="2000" dirty="0">
                <a:latin typeface="Arial" panose="020B0604020202020204" pitchFamily="34" charset="0"/>
                <a:cs typeface="Arial" panose="020B0604020202020204" pitchFamily="34" charset="0"/>
              </a:rPr>
              <a:t>1)Ek maliyetler yaratır</a:t>
            </a:r>
          </a:p>
          <a:p>
            <a:pPr marL="0" indent="0">
              <a:lnSpc>
                <a:spcPct val="150000"/>
              </a:lnSpc>
              <a:buNone/>
            </a:pPr>
            <a:r>
              <a:rPr lang="tr-TR" sz="2000" dirty="0">
                <a:latin typeface="Arial" panose="020B0604020202020204" pitchFamily="34" charset="0"/>
                <a:cs typeface="Arial" panose="020B0604020202020204" pitchFamily="34" charset="0"/>
              </a:rPr>
              <a:t>2)İşletmeler tanıtım materyali hazırlamak zorunda kalabilir</a:t>
            </a:r>
          </a:p>
          <a:p>
            <a:pPr marL="0" indent="0">
              <a:lnSpc>
                <a:spcPct val="150000"/>
              </a:lnSpc>
              <a:buNone/>
            </a:pPr>
            <a:r>
              <a:rPr lang="tr-TR" sz="2000" dirty="0">
                <a:latin typeface="Arial" panose="020B0604020202020204" pitchFamily="34" charset="0"/>
                <a:cs typeface="Arial" panose="020B0604020202020204" pitchFamily="34" charset="0"/>
              </a:rPr>
              <a:t>3)Kısa vadeli kar yerine uzun vadeli kara geçilebilir</a:t>
            </a:r>
          </a:p>
          <a:p>
            <a:pPr marL="0" indent="0">
              <a:lnSpc>
                <a:spcPct val="150000"/>
              </a:lnSpc>
              <a:buNone/>
            </a:pPr>
            <a:r>
              <a:rPr lang="tr-TR" sz="2000" dirty="0">
                <a:latin typeface="Arial" panose="020B0604020202020204" pitchFamily="34" charset="0"/>
                <a:cs typeface="Arial" panose="020B0604020202020204" pitchFamily="34" charset="0"/>
              </a:rPr>
              <a:t>4)Özel ihracat izinleri almak gerekebilir</a:t>
            </a:r>
          </a:p>
          <a:p>
            <a:pPr marL="0" indent="0">
              <a:lnSpc>
                <a:spcPct val="150000"/>
              </a:lnSpc>
              <a:buNone/>
            </a:pPr>
            <a:r>
              <a:rPr lang="tr-TR" sz="2000" dirty="0">
                <a:latin typeface="Arial" panose="020B0604020202020204" pitchFamily="34" charset="0"/>
                <a:cs typeface="Arial" panose="020B0604020202020204" pitchFamily="34" charset="0"/>
              </a:rPr>
              <a:t>5)Seyahat için personel görevlendirilmesi zorunlu olur</a:t>
            </a:r>
          </a:p>
          <a:p>
            <a:pPr marL="0" indent="0">
              <a:lnSpc>
                <a:spcPct val="150000"/>
              </a:lnSpc>
              <a:buNone/>
            </a:pPr>
            <a:r>
              <a:rPr lang="tr-TR" sz="2000" dirty="0">
                <a:latin typeface="Arial" panose="020B0604020202020204" pitchFamily="34" charset="0"/>
                <a:cs typeface="Arial" panose="020B0604020202020204" pitchFamily="34" charset="0"/>
              </a:rPr>
              <a:t>6)Ürün ve ambalaj değişikliğine gitmek zorunda kalınabilir</a:t>
            </a:r>
          </a:p>
          <a:p>
            <a:pPr marL="0" indent="0">
              <a:lnSpc>
                <a:spcPct val="150000"/>
              </a:lnSpc>
              <a:buNone/>
            </a:pPr>
            <a:r>
              <a:rPr lang="tr-TR" sz="2000" dirty="0">
                <a:latin typeface="Arial" panose="020B0604020202020204" pitchFamily="34" charset="0"/>
                <a:cs typeface="Arial" panose="020B0604020202020204" pitchFamily="34" charset="0"/>
              </a:rPr>
              <a:t>7)İhracat bedellerinin tahsilatı uzun sürebilir</a:t>
            </a:r>
          </a:p>
        </p:txBody>
      </p:sp>
    </p:spTree>
    <p:extLst>
      <p:ext uri="{BB962C8B-B14F-4D97-AF65-F5344CB8AC3E}">
        <p14:creationId xmlns:p14="http://schemas.microsoft.com/office/powerpoint/2010/main" xmlns="" val="3962384665"/>
      </p:ext>
    </p:extLst>
  </p:cSld>
  <p:clrMapOvr>
    <a:masterClrMapping/>
  </p:clrMapOvr>
  <p:transition>
    <p:whee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2E9F548-6611-4284-B2D1-EEEFE11251D4}"/>
              </a:ext>
            </a:extLst>
          </p:cNvPr>
          <p:cNvSpPr>
            <a:spLocks noGrp="1"/>
          </p:cNvSpPr>
          <p:nvPr>
            <p:ph type="title"/>
          </p:nvPr>
        </p:nvSpPr>
        <p:spPr/>
        <p:txBody>
          <a:bodyPr/>
          <a:lstStyle/>
          <a:p>
            <a:r>
              <a:rPr lang="tr-TR" sz="2400" dirty="0">
                <a:solidFill>
                  <a:srgbClr val="FF0000"/>
                </a:solidFill>
                <a:latin typeface="Arial" panose="020B0604020202020204" pitchFamily="34" charset="0"/>
                <a:cs typeface="Arial" panose="020B0604020202020204" pitchFamily="34" charset="0"/>
              </a:rPr>
              <a:t>İhracat Faaliyetlerinde Başarısızlık Yaratan Hatalar</a:t>
            </a:r>
          </a:p>
        </p:txBody>
      </p:sp>
      <p:sp>
        <p:nvSpPr>
          <p:cNvPr id="3" name="İçerik Yer Tutucusu 2">
            <a:extLst>
              <a:ext uri="{FF2B5EF4-FFF2-40B4-BE49-F238E27FC236}">
                <a16:creationId xmlns:a16="http://schemas.microsoft.com/office/drawing/2014/main" xmlns="" id="{4957C3C4-B6B9-468B-A595-228AE298CDC3}"/>
              </a:ext>
            </a:extLst>
          </p:cNvPr>
          <p:cNvSpPr>
            <a:spLocks noGrp="1"/>
          </p:cNvSpPr>
          <p:nvPr>
            <p:ph idx="1"/>
          </p:nvPr>
        </p:nvSpPr>
        <p:spPr>
          <a:xfrm>
            <a:off x="457200" y="1166018"/>
            <a:ext cx="8229600" cy="4525963"/>
          </a:xfrm>
        </p:spPr>
        <p:txBody>
          <a:bodyPr/>
          <a:lstStyle/>
          <a:p>
            <a:pPr marL="0" indent="0">
              <a:lnSpc>
                <a:spcPct val="150000"/>
              </a:lnSpc>
              <a:buNone/>
            </a:pPr>
            <a:r>
              <a:rPr lang="tr-TR" sz="2000" dirty="0">
                <a:latin typeface="Arial" panose="020B0604020202020204" pitchFamily="34" charset="0"/>
                <a:cs typeface="Arial" panose="020B0604020202020204" pitchFamily="34" charset="0"/>
              </a:rPr>
              <a:t>1) İhracata başlamadan, ihracat planı yapmamak</a:t>
            </a:r>
          </a:p>
          <a:p>
            <a:pPr marL="0" indent="0">
              <a:lnSpc>
                <a:spcPct val="150000"/>
              </a:lnSpc>
              <a:buNone/>
            </a:pPr>
            <a:r>
              <a:rPr lang="tr-TR" sz="2000" dirty="0">
                <a:latin typeface="Arial" panose="020B0604020202020204" pitchFamily="34" charset="0"/>
                <a:cs typeface="Arial" panose="020B0604020202020204" pitchFamily="34" charset="0"/>
              </a:rPr>
              <a:t>2) Uluslararası temsilci firma seçiminde aceleci davranmak</a:t>
            </a:r>
          </a:p>
          <a:p>
            <a:pPr marL="0" indent="0">
              <a:lnSpc>
                <a:spcPct val="150000"/>
              </a:lnSpc>
              <a:buNone/>
            </a:pPr>
            <a:r>
              <a:rPr lang="tr-TR" sz="2000" dirty="0">
                <a:latin typeface="Arial" panose="020B0604020202020204" pitchFamily="34" charset="0"/>
                <a:cs typeface="Arial" panose="020B0604020202020204" pitchFamily="34" charset="0"/>
              </a:rPr>
              <a:t>3) Başlangıç aşamasında üst yönetimin kararlı olmaması</a:t>
            </a:r>
          </a:p>
          <a:p>
            <a:pPr marL="0" indent="0">
              <a:lnSpc>
                <a:spcPct val="150000"/>
              </a:lnSpc>
              <a:buNone/>
            </a:pPr>
            <a:r>
              <a:rPr lang="tr-TR" sz="2000" dirty="0">
                <a:latin typeface="Arial" panose="020B0604020202020204" pitchFamily="34" charset="0"/>
                <a:cs typeface="Arial" panose="020B0604020202020204" pitchFamily="34" charset="0"/>
              </a:rPr>
              <a:t>4) Dış ticaret şirketlerinden yararlanılmaması</a:t>
            </a:r>
          </a:p>
          <a:p>
            <a:pPr marL="0" indent="0">
              <a:lnSpc>
                <a:spcPct val="150000"/>
              </a:lnSpc>
              <a:buNone/>
            </a:pPr>
            <a:r>
              <a:rPr lang="tr-TR" sz="2000" dirty="0">
                <a:latin typeface="Arial" panose="020B0604020202020204" pitchFamily="34" charset="0"/>
                <a:cs typeface="Arial" panose="020B0604020202020204" pitchFamily="34" charset="0"/>
              </a:rPr>
              <a:t>5) Yurtiçi Pazar açılınca, yurtdışı pazarların ihmal edilmesi</a:t>
            </a:r>
          </a:p>
          <a:p>
            <a:pPr marL="0" indent="0">
              <a:lnSpc>
                <a:spcPct val="150000"/>
              </a:lnSpc>
              <a:buNone/>
            </a:pPr>
            <a:r>
              <a:rPr lang="tr-TR" sz="2000" dirty="0">
                <a:latin typeface="Arial" panose="020B0604020202020204" pitchFamily="34" charset="0"/>
                <a:cs typeface="Arial" panose="020B0604020202020204" pitchFamily="34" charset="0"/>
              </a:rPr>
              <a:t>6) Dış pazarın istek ve kurallarına uygun ürün değişikliğine gidilememesi</a:t>
            </a:r>
          </a:p>
          <a:p>
            <a:pPr marL="0" indent="0">
              <a:lnSpc>
                <a:spcPct val="150000"/>
              </a:lnSpc>
              <a:buNone/>
            </a:pPr>
            <a:r>
              <a:rPr lang="tr-TR" sz="2000" dirty="0">
                <a:latin typeface="Arial" panose="020B0604020202020204" pitchFamily="34" charset="0"/>
                <a:cs typeface="Arial" panose="020B0604020202020204" pitchFamily="34" charset="0"/>
              </a:rPr>
              <a:t>7) Sipariş takibi için, sistematik pazarlama planının olmaması</a:t>
            </a:r>
          </a:p>
          <a:p>
            <a:pPr marL="0" indent="0">
              <a:lnSpc>
                <a:spcPct val="150000"/>
              </a:lnSpc>
              <a:buNone/>
            </a:pPr>
            <a:r>
              <a:rPr lang="tr-TR" sz="2000" dirty="0">
                <a:latin typeface="Arial" panose="020B0604020202020204" pitchFamily="34" charset="0"/>
                <a:cs typeface="Arial" panose="020B0604020202020204" pitchFamily="34" charset="0"/>
              </a:rPr>
              <a:t>8) Sözleşme ve katalogların ilgili ülke dilinde hazırlanmaması</a:t>
            </a:r>
          </a:p>
        </p:txBody>
      </p:sp>
    </p:spTree>
    <p:extLst>
      <p:ext uri="{BB962C8B-B14F-4D97-AF65-F5344CB8AC3E}">
        <p14:creationId xmlns:p14="http://schemas.microsoft.com/office/powerpoint/2010/main" xmlns="" val="2364580349"/>
      </p:ext>
    </p:extLst>
  </p:cSld>
  <p:clrMapOvr>
    <a:masterClrMapping/>
  </p:clrMapOvr>
  <p:transition>
    <p:whee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p:txBody>
          <a:bodyPr/>
          <a:lstStyle/>
          <a:p>
            <a:r>
              <a:rPr lang="tr-TR" sz="3200" dirty="0">
                <a:solidFill>
                  <a:srgbClr val="FF0000"/>
                </a:solidFill>
                <a:latin typeface="Arial" pitchFamily="34" charset="0"/>
                <a:cs typeface="Arial" pitchFamily="34" charset="0"/>
              </a:rPr>
              <a:t>İhracatçı Kimdir?</a:t>
            </a:r>
          </a:p>
        </p:txBody>
      </p:sp>
      <p:sp>
        <p:nvSpPr>
          <p:cNvPr id="8195" name="2 İçerik Yer Tutucusu"/>
          <p:cNvSpPr>
            <a:spLocks noGrp="1"/>
          </p:cNvSpPr>
          <p:nvPr>
            <p:ph idx="1"/>
          </p:nvPr>
        </p:nvSpPr>
        <p:spPr>
          <a:xfrm>
            <a:off x="285720" y="1428736"/>
            <a:ext cx="8534752" cy="4664560"/>
          </a:xfrm>
        </p:spPr>
        <p:txBody>
          <a:bodyPr/>
          <a:lstStyle/>
          <a:p>
            <a:pPr>
              <a:lnSpc>
                <a:spcPct val="150000"/>
              </a:lnSpc>
              <a:buFontTx/>
              <a:buNone/>
            </a:pPr>
            <a:r>
              <a:rPr lang="tr-TR" sz="2000" dirty="0">
                <a:latin typeface="Arial" pitchFamily="34" charset="0"/>
                <a:cs typeface="Arial" pitchFamily="34" charset="0"/>
              </a:rPr>
              <a:t>         Eşya ,hizmet gibi değerleri pazarlayarak yurtdışına satan kuruluşa verilen addır.Türkiye’de tek vergi numarasına sahip tüm tüzel kuruluşlar ,ilgili ihracatçı birliğine kayıt yaptırmak suretiyle ihracat yapabilirler.</a:t>
            </a:r>
          </a:p>
          <a:p>
            <a:pPr>
              <a:lnSpc>
                <a:spcPct val="150000"/>
              </a:lnSpc>
              <a:buFontTx/>
              <a:buNone/>
            </a:pPr>
            <a:r>
              <a:rPr lang="tr-TR" sz="2000" dirty="0">
                <a:latin typeface="Arial" pitchFamily="34" charset="0"/>
                <a:cs typeface="Arial" pitchFamily="34" charset="0"/>
              </a:rPr>
              <a:t>    		İhracatçı, doğrudan malların üreticisi konumundaki firma olabileceği gibi, aynı zamanda bu işin ticaretini yapan aracı firma da olabilmektedir. Günümüzde ihracat yapılması teşvik edildiği için ihracat prosedürleri olabildiğince kolaylaştırılmıştır.</a:t>
            </a:r>
          </a:p>
          <a:p>
            <a:pPr>
              <a:lnSpc>
                <a:spcPct val="150000"/>
              </a:lnSpc>
              <a:buFontTx/>
              <a:buNone/>
            </a:pPr>
            <a:r>
              <a:rPr lang="tr-TR" sz="2000" dirty="0">
                <a:latin typeface="Arial" pitchFamily="34" charset="0"/>
                <a:cs typeface="Arial" pitchFamily="34" charset="0"/>
              </a:rPr>
              <a:t>      	Sermaye şirketlerinin yanı sıra şahıs şirketleri de ihracat yapabilmektedir.</a:t>
            </a:r>
          </a:p>
        </p:txBody>
      </p:sp>
      <p:sp>
        <p:nvSpPr>
          <p:cNvPr id="16386" name="AutoShape 2" descr="ihracatç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88" name="AutoShape 4" descr="ihracatç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6390" name="AutoShape 6" descr="ihracatçı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transition>
    <p:whee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nSpc>
                <a:spcPct val="150000"/>
              </a:lnSpc>
              <a:buNone/>
            </a:pPr>
            <a:r>
              <a:rPr lang="tr-TR" dirty="0"/>
              <a:t>		</a:t>
            </a:r>
            <a:r>
              <a:rPr lang="tr-TR" sz="2000" i="1" dirty="0">
                <a:solidFill>
                  <a:srgbClr val="FF0000"/>
                </a:solidFill>
                <a:latin typeface="Arial" pitchFamily="34" charset="0"/>
                <a:cs typeface="Arial" pitchFamily="34" charset="0"/>
              </a:rPr>
              <a:t>İhracat Yönetmeliği Madde 4’e göre İhracatçı</a:t>
            </a:r>
            <a:r>
              <a:rPr lang="tr-TR" sz="2000" dirty="0">
                <a:latin typeface="Arial" pitchFamily="34" charset="0"/>
                <a:cs typeface="Arial" pitchFamily="34" charset="0"/>
              </a:rPr>
              <a:t>; İhraç edeceği mala göre ilgili İhracatçı Birlikleri Genel Sekreterliğine üye olan, vergi numarasına sahip gerçek veya tüzel kişiler ile tüzel kişilik statüsüne sahip olmamakla birlikte yürürlükteki mevzuat hükümlerine istinaden hukuki tasarruf yapma yetkisi tanınan ortaklıkları ifade eder.</a:t>
            </a:r>
          </a:p>
        </p:txBody>
      </p:sp>
    </p:spTree>
  </p:cSld>
  <p:clrMapOvr>
    <a:masterClrMapping/>
  </p:clrMapOvr>
  <p:transition>
    <p:whee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500034" y="642919"/>
            <a:ext cx="7812116" cy="481032"/>
          </a:xfrm>
        </p:spPr>
        <p:txBody>
          <a:bodyPr lIns="92075" tIns="46038" rIns="92075" bIns="46038">
            <a:normAutofit fontScale="90000"/>
          </a:bodyPr>
          <a:lstStyle/>
          <a:p>
            <a:pPr eaLnBrk="1" hangingPunct="1">
              <a:defRPr/>
            </a:pPr>
            <a:r>
              <a:rPr lang="tr-TR" sz="2700" b="1" dirty="0">
                <a:solidFill>
                  <a:srgbClr val="FF0000"/>
                </a:solidFill>
                <a:latin typeface="Arial" pitchFamily="34" charset="0"/>
                <a:cs typeface="Arial" pitchFamily="34" charset="0"/>
              </a:rPr>
              <a:t>İHRACATIN ÜLKE İÇİ TİCARETTEN FARKLARI</a:t>
            </a:r>
            <a:r>
              <a:rPr lang="tr-TR" sz="2000" b="1" dirty="0">
                <a:solidFill>
                  <a:srgbClr val="D80207"/>
                </a:solidFill>
              </a:rPr>
              <a:t/>
            </a:r>
            <a:br>
              <a:rPr lang="tr-TR" sz="2000" b="1" dirty="0">
                <a:solidFill>
                  <a:srgbClr val="D80207"/>
                </a:solidFill>
              </a:rPr>
            </a:br>
            <a:endParaRPr lang="tr-TR" sz="2000" b="1" dirty="0">
              <a:solidFill>
                <a:srgbClr val="D80207"/>
              </a:solidFill>
            </a:endParaRPr>
          </a:p>
        </p:txBody>
      </p:sp>
      <p:sp>
        <p:nvSpPr>
          <p:cNvPr id="19459" name="Rectangle 3"/>
          <p:cNvSpPr>
            <a:spLocks noGrp="1" noChangeArrowheads="1"/>
          </p:cNvSpPr>
          <p:nvPr>
            <p:ph type="subTitle" idx="1"/>
          </p:nvPr>
        </p:nvSpPr>
        <p:spPr>
          <a:xfrm>
            <a:off x="684213" y="998538"/>
            <a:ext cx="8208962" cy="4014787"/>
          </a:xfrm>
          <a:noFill/>
        </p:spPr>
        <p:txBody>
          <a:bodyPr lIns="92075" tIns="46038" rIns="92075" bIns="46038" anchor="ctr"/>
          <a:lstStyle/>
          <a:p>
            <a:pPr algn="l" eaLnBrk="1" hangingPunct="1"/>
            <a:r>
              <a:rPr lang="tr-TR" sz="2000" dirty="0">
                <a:latin typeface="Arial" pitchFamily="34" charset="0"/>
                <a:cs typeface="Arial" pitchFamily="34" charset="0"/>
              </a:rPr>
              <a:t>1) Satış İşlemi </a:t>
            </a:r>
            <a:r>
              <a:rPr lang="tr-TR" sz="2000" b="1" dirty="0">
                <a:latin typeface="Arial" pitchFamily="34" charset="0"/>
                <a:cs typeface="Arial" pitchFamily="34" charset="0"/>
              </a:rPr>
              <a:t>Yurt Dışına</a:t>
            </a:r>
            <a:r>
              <a:rPr lang="tr-TR" sz="2000" dirty="0">
                <a:latin typeface="Arial" pitchFamily="34" charset="0"/>
                <a:cs typeface="Arial" pitchFamily="34" charset="0"/>
              </a:rPr>
              <a:t> Yapılır</a:t>
            </a:r>
          </a:p>
          <a:p>
            <a:pPr algn="l" eaLnBrk="1" hangingPunct="1"/>
            <a:r>
              <a:rPr lang="tr-TR" sz="2000" dirty="0">
                <a:latin typeface="Arial" pitchFamily="34" charset="0"/>
                <a:cs typeface="Arial" pitchFamily="34" charset="0"/>
              </a:rPr>
              <a:t>2) Farklı </a:t>
            </a:r>
            <a:r>
              <a:rPr lang="tr-TR" sz="2000" b="1" dirty="0">
                <a:latin typeface="Arial" pitchFamily="34" charset="0"/>
                <a:cs typeface="Arial" pitchFamily="34" charset="0"/>
              </a:rPr>
              <a:t>Taşıma Sistemleri</a:t>
            </a:r>
            <a:r>
              <a:rPr lang="tr-TR" sz="2000" dirty="0">
                <a:latin typeface="Arial" pitchFamily="34" charset="0"/>
                <a:cs typeface="Arial" pitchFamily="34" charset="0"/>
              </a:rPr>
              <a:t> Kullanılır</a:t>
            </a:r>
          </a:p>
          <a:p>
            <a:pPr algn="l" eaLnBrk="1" hangingPunct="1"/>
            <a:r>
              <a:rPr lang="tr-TR" sz="2000" dirty="0">
                <a:latin typeface="Arial" pitchFamily="34" charset="0"/>
                <a:cs typeface="Arial" pitchFamily="34" charset="0"/>
              </a:rPr>
              <a:t>3) </a:t>
            </a:r>
            <a:r>
              <a:rPr lang="tr-TR" sz="2000" b="1" dirty="0">
                <a:latin typeface="Arial" pitchFamily="34" charset="0"/>
                <a:cs typeface="Arial" pitchFamily="34" charset="0"/>
              </a:rPr>
              <a:t>Yabancı Para</a:t>
            </a:r>
            <a:r>
              <a:rPr lang="tr-TR" sz="2000" dirty="0">
                <a:latin typeface="Arial" pitchFamily="34" charset="0"/>
                <a:cs typeface="Arial" pitchFamily="34" charset="0"/>
              </a:rPr>
              <a:t> Birimi Kullanılabilir</a:t>
            </a:r>
          </a:p>
          <a:p>
            <a:pPr algn="l" eaLnBrk="1" hangingPunct="1"/>
            <a:r>
              <a:rPr lang="tr-TR" sz="2000" dirty="0">
                <a:latin typeface="Arial" pitchFamily="34" charset="0"/>
                <a:cs typeface="Arial" pitchFamily="34" charset="0"/>
              </a:rPr>
              <a:t>4) </a:t>
            </a:r>
            <a:r>
              <a:rPr lang="tr-TR" sz="2000" b="1" dirty="0">
                <a:latin typeface="Arial" pitchFamily="34" charset="0"/>
                <a:cs typeface="Arial" pitchFamily="34" charset="0"/>
              </a:rPr>
              <a:t>Bankacılık Sistemi</a:t>
            </a:r>
            <a:r>
              <a:rPr lang="tr-TR" sz="2000" dirty="0">
                <a:latin typeface="Arial" pitchFamily="34" charset="0"/>
                <a:cs typeface="Arial" pitchFamily="34" charset="0"/>
              </a:rPr>
              <a:t>  Devreye Girer</a:t>
            </a:r>
          </a:p>
          <a:p>
            <a:pPr algn="l" eaLnBrk="1" hangingPunct="1"/>
            <a:r>
              <a:rPr lang="tr-TR" sz="2000" dirty="0">
                <a:latin typeface="Arial" pitchFamily="34" charset="0"/>
                <a:cs typeface="Arial" pitchFamily="34" charset="0"/>
              </a:rPr>
              <a:t>5) </a:t>
            </a:r>
            <a:r>
              <a:rPr lang="tr-TR" sz="2000" b="1" dirty="0">
                <a:latin typeface="Arial" pitchFamily="34" charset="0"/>
                <a:cs typeface="Arial" pitchFamily="34" charset="0"/>
              </a:rPr>
              <a:t>Uluslararası Anlaşmalar</a:t>
            </a:r>
            <a:r>
              <a:rPr lang="tr-TR" sz="2000" dirty="0">
                <a:latin typeface="Arial" pitchFamily="34" charset="0"/>
                <a:cs typeface="Arial" pitchFamily="34" charset="0"/>
              </a:rPr>
              <a:t> Uygulanır</a:t>
            </a:r>
          </a:p>
          <a:p>
            <a:pPr algn="l" eaLnBrk="1" hangingPunct="1"/>
            <a:r>
              <a:rPr lang="tr-TR" sz="2000" dirty="0">
                <a:latin typeface="Arial" pitchFamily="34" charset="0"/>
                <a:cs typeface="Arial" pitchFamily="34" charset="0"/>
              </a:rPr>
              <a:t>6) Daha </a:t>
            </a:r>
            <a:r>
              <a:rPr lang="tr-TR" sz="2000" b="1" dirty="0">
                <a:latin typeface="Arial" pitchFamily="34" charset="0"/>
                <a:cs typeface="Arial" pitchFamily="34" charset="0"/>
              </a:rPr>
              <a:t>Yüksek Risk</a:t>
            </a:r>
            <a:r>
              <a:rPr lang="tr-TR" sz="2000" dirty="0">
                <a:latin typeface="Arial" pitchFamily="34" charset="0"/>
                <a:cs typeface="Arial" pitchFamily="34" charset="0"/>
              </a:rPr>
              <a:t> Vardır</a:t>
            </a:r>
          </a:p>
          <a:p>
            <a:pPr algn="l" eaLnBrk="1" hangingPunct="1"/>
            <a:r>
              <a:rPr lang="tr-TR" sz="2000" dirty="0">
                <a:latin typeface="Arial" pitchFamily="34" charset="0"/>
                <a:cs typeface="Arial" pitchFamily="34" charset="0"/>
              </a:rPr>
              <a:t>7) Hataların </a:t>
            </a:r>
            <a:r>
              <a:rPr lang="tr-TR" sz="2000" b="1" dirty="0">
                <a:latin typeface="Arial" pitchFamily="34" charset="0"/>
                <a:cs typeface="Arial" pitchFamily="34" charset="0"/>
              </a:rPr>
              <a:t>Telafisinin Maliyetli</a:t>
            </a:r>
            <a:r>
              <a:rPr lang="tr-TR" sz="2000" dirty="0">
                <a:latin typeface="Arial" pitchFamily="34" charset="0"/>
                <a:cs typeface="Arial" pitchFamily="34" charset="0"/>
              </a:rPr>
              <a:t> Olması</a:t>
            </a:r>
          </a:p>
          <a:p>
            <a:pPr algn="l" eaLnBrk="1" hangingPunct="1"/>
            <a:r>
              <a:rPr lang="tr-TR" sz="2000" dirty="0">
                <a:latin typeface="Arial" pitchFamily="34" charset="0"/>
                <a:cs typeface="Arial" pitchFamily="34" charset="0"/>
              </a:rPr>
              <a:t>8) </a:t>
            </a:r>
            <a:r>
              <a:rPr lang="tr-TR" sz="2000" b="1" dirty="0">
                <a:latin typeface="Arial" pitchFamily="34" charset="0"/>
                <a:cs typeface="Arial" pitchFamily="34" charset="0"/>
              </a:rPr>
              <a:t>Bürokrasinin </a:t>
            </a:r>
            <a:r>
              <a:rPr lang="tr-TR" sz="2000" dirty="0">
                <a:latin typeface="Arial" pitchFamily="34" charset="0"/>
                <a:cs typeface="Arial" pitchFamily="34" charset="0"/>
              </a:rPr>
              <a:t>Yoğunluğu (Gümrük İşlemleri , Belgeler vs)</a:t>
            </a:r>
          </a:p>
          <a:p>
            <a:pPr algn="l" eaLnBrk="1" hangingPunct="1"/>
            <a:r>
              <a:rPr lang="tr-TR" sz="2000" dirty="0">
                <a:latin typeface="Arial" pitchFamily="34" charset="0"/>
                <a:cs typeface="Arial" pitchFamily="34" charset="0"/>
              </a:rPr>
              <a:t>9) </a:t>
            </a:r>
            <a:r>
              <a:rPr lang="tr-TR" sz="2000" b="1" dirty="0">
                <a:latin typeface="Arial" pitchFamily="34" charset="0"/>
                <a:cs typeface="Arial" pitchFamily="34" charset="0"/>
              </a:rPr>
              <a:t>Ödeme Sistemleri</a:t>
            </a:r>
            <a:r>
              <a:rPr lang="tr-TR" sz="2000" dirty="0">
                <a:latin typeface="Arial" pitchFamily="34" charset="0"/>
                <a:cs typeface="Arial" pitchFamily="34" charset="0"/>
              </a:rPr>
              <a:t> Farklıdır</a:t>
            </a:r>
          </a:p>
          <a:p>
            <a:pPr algn="l" eaLnBrk="1" hangingPunct="1"/>
            <a:r>
              <a:rPr lang="tr-TR" sz="2000" dirty="0">
                <a:latin typeface="Arial" pitchFamily="34" charset="0"/>
                <a:cs typeface="Arial" pitchFamily="34" charset="0"/>
              </a:rPr>
              <a:t>10) Farklı Kültür, Ticari Ahlak Ve Örf / Adetin Olması</a:t>
            </a:r>
          </a:p>
        </p:txBody>
      </p:sp>
      <p:pic>
        <p:nvPicPr>
          <p:cNvPr id="202756" name="Picture 4" descr="j0297749"/>
          <p:cNvPicPr>
            <a:picLocks noChangeAspect="1" noChangeArrowheads="1"/>
          </p:cNvPicPr>
          <p:nvPr/>
        </p:nvPicPr>
        <p:blipFill>
          <a:blip r:embed="rId2" cstate="print"/>
          <a:srcRect/>
          <a:stretch>
            <a:fillRect/>
          </a:stretch>
        </p:blipFill>
        <p:spPr bwMode="auto">
          <a:xfrm>
            <a:off x="5000628" y="4857760"/>
            <a:ext cx="2786063" cy="1762125"/>
          </a:xfrm>
          <a:prstGeom prst="rect">
            <a:avLst/>
          </a:prstGeom>
          <a:noFill/>
          <a:ln w="9525">
            <a:noFill/>
            <a:miter lim="800000"/>
            <a:headEnd/>
            <a:tailEnd/>
          </a:ln>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2027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41784"/>
            <a:ext cx="8229600" cy="1143000"/>
          </a:xfrm>
        </p:spPr>
        <p:txBody>
          <a:bodyPr/>
          <a:lstStyle/>
          <a:p>
            <a:r>
              <a:rPr lang="tr-TR" sz="2800" dirty="0">
                <a:solidFill>
                  <a:srgbClr val="FF0000"/>
                </a:solidFill>
                <a:latin typeface="Arial" pitchFamily="34" charset="0"/>
                <a:cs typeface="Arial" pitchFamily="34" charset="0"/>
              </a:rPr>
              <a:t>Ödeme Sistemleri Farklıdır</a:t>
            </a:r>
          </a:p>
        </p:txBody>
      </p:sp>
      <p:sp>
        <p:nvSpPr>
          <p:cNvPr id="3" name="2 İçerik Yer Tutucusu"/>
          <p:cNvSpPr>
            <a:spLocks noGrp="1"/>
          </p:cNvSpPr>
          <p:nvPr>
            <p:ph idx="1"/>
          </p:nvPr>
        </p:nvSpPr>
        <p:spPr>
          <a:xfrm>
            <a:off x="457200" y="1639341"/>
            <a:ext cx="8229600" cy="4525963"/>
          </a:xfrm>
        </p:spPr>
        <p:txBody>
          <a:bodyPr/>
          <a:lstStyle/>
          <a:p>
            <a:pPr>
              <a:lnSpc>
                <a:spcPct val="150000"/>
              </a:lnSpc>
              <a:buNone/>
            </a:pPr>
            <a:r>
              <a:rPr lang="tr-TR" sz="2000" dirty="0">
                <a:latin typeface="Arial" pitchFamily="34" charset="0"/>
                <a:cs typeface="Arial" pitchFamily="34" charset="0"/>
              </a:rPr>
              <a:t>	İhracatın en önemli alanlarından birisi kullanılacak olan ödeme yönteminin seçimidir. </a:t>
            </a:r>
          </a:p>
          <a:p>
            <a:pPr>
              <a:lnSpc>
                <a:spcPct val="150000"/>
              </a:lnSpc>
              <a:buNone/>
            </a:pPr>
            <a:r>
              <a:rPr lang="tr-TR" sz="2000" dirty="0">
                <a:latin typeface="Arial" pitchFamily="34" charset="0"/>
                <a:cs typeface="Arial" pitchFamily="34" charset="0"/>
              </a:rPr>
              <a:t>-Peşin ödeme, </a:t>
            </a:r>
          </a:p>
          <a:p>
            <a:pPr>
              <a:lnSpc>
                <a:spcPct val="150000"/>
              </a:lnSpc>
              <a:buNone/>
            </a:pPr>
            <a:r>
              <a:rPr lang="tr-TR" sz="2000" dirty="0">
                <a:latin typeface="Arial" pitchFamily="34" charset="0"/>
                <a:cs typeface="Arial" pitchFamily="34" charset="0"/>
              </a:rPr>
              <a:t>-Mal Mukabili ödeme, </a:t>
            </a:r>
          </a:p>
          <a:p>
            <a:pPr>
              <a:lnSpc>
                <a:spcPct val="150000"/>
              </a:lnSpc>
              <a:buNone/>
            </a:pPr>
            <a:r>
              <a:rPr lang="tr-TR" sz="2000" dirty="0">
                <a:latin typeface="Arial" pitchFamily="34" charset="0"/>
                <a:cs typeface="Arial" pitchFamily="34" charset="0"/>
              </a:rPr>
              <a:t>-Vesaik Mukabili Ödeme, </a:t>
            </a:r>
          </a:p>
          <a:p>
            <a:pPr>
              <a:lnSpc>
                <a:spcPct val="150000"/>
              </a:lnSpc>
              <a:buNone/>
            </a:pPr>
            <a:r>
              <a:rPr lang="tr-TR" sz="2000" dirty="0">
                <a:latin typeface="Arial" pitchFamily="34" charset="0"/>
                <a:cs typeface="Arial" pitchFamily="34" charset="0"/>
              </a:rPr>
              <a:t>-Akreditif ödeme, </a:t>
            </a:r>
          </a:p>
          <a:p>
            <a:pPr>
              <a:lnSpc>
                <a:spcPct val="150000"/>
              </a:lnSpc>
              <a:buNone/>
            </a:pPr>
            <a:r>
              <a:rPr lang="tr-TR" sz="2000" dirty="0">
                <a:latin typeface="Arial" pitchFamily="34" charset="0"/>
                <a:cs typeface="Arial" pitchFamily="34" charset="0"/>
              </a:rPr>
              <a:t>-Banka Ödeme yükümlülüğü (yeni*)  </a:t>
            </a:r>
          </a:p>
          <a:p>
            <a:pPr>
              <a:lnSpc>
                <a:spcPct val="150000"/>
              </a:lnSpc>
              <a:buNone/>
            </a:pPr>
            <a:r>
              <a:rPr lang="tr-TR" sz="2000" dirty="0">
                <a:latin typeface="Arial" pitchFamily="34" charset="0"/>
                <a:cs typeface="Arial" pitchFamily="34" charset="0"/>
              </a:rPr>
              <a:t>ihracatta kullanılan başlıca ödeme yöntemleridir.</a:t>
            </a:r>
          </a:p>
          <a:p>
            <a:pPr>
              <a:lnSpc>
                <a:spcPct val="150000"/>
              </a:lnSpc>
              <a:buNone/>
            </a:pPr>
            <a:r>
              <a:rPr lang="tr-TR" sz="2000" dirty="0">
                <a:latin typeface="Arial" pitchFamily="34" charset="0"/>
                <a:cs typeface="Arial" pitchFamily="34" charset="0"/>
              </a:rPr>
              <a:t>	</a:t>
            </a:r>
          </a:p>
        </p:txBody>
      </p:sp>
      <p:pic>
        <p:nvPicPr>
          <p:cNvPr id="5" name="Resim 4">
            <a:extLst>
              <a:ext uri="{FF2B5EF4-FFF2-40B4-BE49-F238E27FC236}">
                <a16:creationId xmlns:a16="http://schemas.microsoft.com/office/drawing/2014/main" xmlns="" id="{AC4325B8-4744-41AC-8578-35D5C448C461}"/>
              </a:ext>
            </a:extLst>
          </p:cNvPr>
          <p:cNvPicPr>
            <a:picLocks noChangeAspect="1"/>
          </p:cNvPicPr>
          <p:nvPr/>
        </p:nvPicPr>
        <p:blipFill>
          <a:blip r:embed="rId2"/>
          <a:stretch>
            <a:fillRect/>
          </a:stretch>
        </p:blipFill>
        <p:spPr>
          <a:xfrm>
            <a:off x="4571992" y="2262981"/>
            <a:ext cx="3780208" cy="2124000"/>
          </a:xfrm>
          <a:prstGeom prst="rect">
            <a:avLst/>
          </a:prstGeom>
        </p:spPr>
      </p:pic>
    </p:spTree>
  </p:cSld>
  <p:clrMapOvr>
    <a:masterClrMapping/>
  </p:clrMapOvr>
  <p:transition>
    <p:whee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ctrTitle" idx="4294967295"/>
          </p:nvPr>
        </p:nvSpPr>
        <p:spPr>
          <a:xfrm>
            <a:off x="358552" y="397381"/>
            <a:ext cx="7772400" cy="1470025"/>
          </a:xfrm>
        </p:spPr>
        <p:txBody>
          <a:bodyPr/>
          <a:lstStyle/>
          <a:p>
            <a:r>
              <a:rPr lang="tr-TR" dirty="0">
                <a:solidFill>
                  <a:srgbClr val="FF0000"/>
                </a:solidFill>
                <a:latin typeface="Arial" pitchFamily="34" charset="0"/>
                <a:cs typeface="Arial" pitchFamily="34" charset="0"/>
              </a:rPr>
              <a:t>	DIŞ TİCARET NEDİR?</a:t>
            </a:r>
          </a:p>
        </p:txBody>
      </p:sp>
      <p:sp>
        <p:nvSpPr>
          <p:cNvPr id="6147" name="2 Alt Başlık"/>
          <p:cNvSpPr>
            <a:spLocks noGrp="1"/>
          </p:cNvSpPr>
          <p:nvPr>
            <p:ph type="subTitle" idx="4294967295"/>
          </p:nvPr>
        </p:nvSpPr>
        <p:spPr>
          <a:xfrm>
            <a:off x="358552" y="1556792"/>
            <a:ext cx="8533928" cy="4536504"/>
          </a:xfrm>
        </p:spPr>
        <p:txBody>
          <a:bodyPr/>
          <a:lstStyle/>
          <a:p>
            <a:pPr>
              <a:buFontTx/>
              <a:buNone/>
            </a:pPr>
            <a:r>
              <a:rPr lang="tr-TR" sz="2000" dirty="0">
                <a:solidFill>
                  <a:srgbClr val="FF0000"/>
                </a:solidFill>
                <a:latin typeface="Arial" pitchFamily="34" charset="0"/>
                <a:cs typeface="Arial" pitchFamily="34" charset="0"/>
              </a:rPr>
              <a:t>                  	</a:t>
            </a:r>
            <a:endParaRPr lang="tr-TR" sz="2000" dirty="0">
              <a:latin typeface="Arial" pitchFamily="34" charset="0"/>
              <a:cs typeface="Arial" pitchFamily="34" charset="0"/>
            </a:endParaRPr>
          </a:p>
          <a:p>
            <a:pPr>
              <a:lnSpc>
                <a:spcPct val="150000"/>
              </a:lnSpc>
              <a:buNone/>
            </a:pPr>
            <a:r>
              <a:rPr lang="tr-TR" sz="2000" dirty="0">
                <a:latin typeface="Arial" pitchFamily="34" charset="0"/>
                <a:cs typeface="Arial" pitchFamily="34" charset="0"/>
              </a:rPr>
              <a:t>    		 Uluslararası ticaretin bir alt başlığı olan dış ticaret, ülkelerin birbirleriyle yaptıkları mal hareketlerini kapsamakta olup, ihracat ve ithalattan oluşmaktadır. Dış Ticaret günümüz dünya şartlarında, tüm ülkelerin vazgeçemeyecekleri ticaret türüdür. </a:t>
            </a:r>
          </a:p>
          <a:p>
            <a:pPr>
              <a:lnSpc>
                <a:spcPct val="150000"/>
              </a:lnSpc>
              <a:buNone/>
            </a:pPr>
            <a:r>
              <a:rPr lang="tr-TR" sz="2000" dirty="0">
                <a:latin typeface="Arial" pitchFamily="34" charset="0"/>
                <a:cs typeface="Arial" pitchFamily="34" charset="0"/>
              </a:rPr>
              <a:t>		Ülkelerin dış ticaret yapmadan vatandaşlarının ihtiyaçlarını karşılamaları mümkün olmayıp her ülke değişen oranlarda dış ticaret yoluyla birbirine bağımlıdır. Hiçbir ülke diğer ülkelerden mal veya hammadde ithalatı yapmadan kendi başına her şeyi üretip tüm ihtiyaçlarını karşılayamaz.</a:t>
            </a:r>
          </a:p>
        </p:txBody>
      </p:sp>
    </p:spTree>
  </p:cSld>
  <p:clrMapOvr>
    <a:masterClrMapping/>
  </p:clrMapOvr>
  <p:transition>
    <p:whee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214290"/>
            <a:ext cx="8229600" cy="1143000"/>
          </a:xfrm>
        </p:spPr>
        <p:txBody>
          <a:bodyPr/>
          <a:lstStyle/>
          <a:p>
            <a:r>
              <a:rPr lang="tr-TR" sz="2800" dirty="0">
                <a:solidFill>
                  <a:srgbClr val="FF0000"/>
                </a:solidFill>
                <a:latin typeface="Arial" pitchFamily="34" charset="0"/>
                <a:cs typeface="Arial" pitchFamily="34" charset="0"/>
              </a:rPr>
              <a:t>Yabancı Para Birimi Kullanılabilir</a:t>
            </a:r>
          </a:p>
        </p:txBody>
      </p:sp>
      <p:sp>
        <p:nvSpPr>
          <p:cNvPr id="3" name="2 İçerik Yer Tutucusu"/>
          <p:cNvSpPr>
            <a:spLocks noGrp="1"/>
          </p:cNvSpPr>
          <p:nvPr>
            <p:ph idx="1"/>
          </p:nvPr>
        </p:nvSpPr>
        <p:spPr>
          <a:xfrm>
            <a:off x="457200" y="1600201"/>
            <a:ext cx="8258204" cy="2400303"/>
          </a:xfrm>
        </p:spPr>
        <p:txBody>
          <a:bodyPr/>
          <a:lstStyle/>
          <a:p>
            <a:pPr>
              <a:lnSpc>
                <a:spcPct val="150000"/>
              </a:lnSpc>
              <a:buNone/>
            </a:pPr>
            <a:r>
              <a:rPr lang="tr-TR" sz="2000" dirty="0">
                <a:latin typeface="Arial" pitchFamily="34" charset="0"/>
                <a:cs typeface="Arial" pitchFamily="34" charset="0"/>
              </a:rPr>
              <a:t>		İhracat işlemlerinde genellikle konvertible dövizler kullanılmaktadır. Örneğin Türkiye’nin ABD, Kanada, Avustralya, Brezilya Çin, Irak, Rusya gibi ülkelerle yapmış olduğu dış ticaretinde ABD doları kullanılırken,  Avrupa Birliği üyesi ülkeler ile yapılan ticarette Euro para birimi kullanılmaktadır.</a:t>
            </a:r>
          </a:p>
        </p:txBody>
      </p:sp>
      <p:pic>
        <p:nvPicPr>
          <p:cNvPr id="4" name="Resim 3">
            <a:extLst>
              <a:ext uri="{FF2B5EF4-FFF2-40B4-BE49-F238E27FC236}">
                <a16:creationId xmlns:a16="http://schemas.microsoft.com/office/drawing/2014/main" xmlns="" id="{4BDC9705-A7A2-4255-B681-D2F5407362F2}"/>
              </a:ext>
            </a:extLst>
          </p:cNvPr>
          <p:cNvPicPr>
            <a:picLocks noChangeAspect="1"/>
          </p:cNvPicPr>
          <p:nvPr/>
        </p:nvPicPr>
        <p:blipFill>
          <a:blip r:embed="rId2"/>
          <a:stretch>
            <a:fillRect/>
          </a:stretch>
        </p:blipFill>
        <p:spPr>
          <a:xfrm>
            <a:off x="5004048" y="4000504"/>
            <a:ext cx="3299996" cy="2196000"/>
          </a:xfrm>
          <a:prstGeom prst="rect">
            <a:avLst/>
          </a:prstGeom>
        </p:spPr>
      </p:pic>
    </p:spTree>
  </p:cSld>
  <p:clrMapOvr>
    <a:masterClrMapping/>
  </p:clrMapOvr>
  <p:transition>
    <p:whee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800" dirty="0">
                <a:solidFill>
                  <a:srgbClr val="FF0000"/>
                </a:solidFill>
                <a:latin typeface="Arial" pitchFamily="34" charset="0"/>
                <a:cs typeface="Arial" pitchFamily="34" charset="0"/>
              </a:rPr>
              <a:t>Farklı Taşıma Sistemleri Kullanılır</a:t>
            </a:r>
          </a:p>
        </p:txBody>
      </p:sp>
      <p:sp>
        <p:nvSpPr>
          <p:cNvPr id="3" name="2 İçerik Yer Tutucusu"/>
          <p:cNvSpPr>
            <a:spLocks noGrp="1"/>
          </p:cNvSpPr>
          <p:nvPr>
            <p:ph idx="1"/>
          </p:nvPr>
        </p:nvSpPr>
        <p:spPr>
          <a:xfrm>
            <a:off x="457200" y="1214422"/>
            <a:ext cx="8401080" cy="3942770"/>
          </a:xfrm>
        </p:spPr>
        <p:txBody>
          <a:bodyPr/>
          <a:lstStyle/>
          <a:p>
            <a:pPr>
              <a:lnSpc>
                <a:spcPct val="150000"/>
              </a:lnSpc>
              <a:buNone/>
            </a:pPr>
            <a:r>
              <a:rPr lang="tr-TR" sz="2000" dirty="0">
                <a:latin typeface="Arial" pitchFamily="34" charset="0"/>
                <a:cs typeface="Arial" pitchFamily="34" charset="0"/>
              </a:rPr>
              <a:t>		İhracatı yapılan malların yurtdışındaki alıcılara ulaştırılması işlemi çoğu zaman yurtiçindeki alıcılara mal satmaktan daha zorlu bir nakliye süreci sonucunda gerçekleşmektedir. İhracat yaparken kullanılan nakliye çeşidine uluslar arası taşımacılık (nakliye) denilmektedir.Uluslararası taşımacılık yerel nakliyenin aksine uluslar arası kurallara tabi olarak yürütülmektedir. Denizyolu, karayolu, havayolu, demiryolu, </a:t>
            </a:r>
            <a:r>
              <a:rPr lang="tr-TR" sz="2000" dirty="0" err="1">
                <a:latin typeface="Arial" pitchFamily="34" charset="0"/>
                <a:cs typeface="Arial" pitchFamily="34" charset="0"/>
              </a:rPr>
              <a:t>multimodel</a:t>
            </a:r>
            <a:r>
              <a:rPr lang="tr-TR" sz="2000" dirty="0">
                <a:latin typeface="Arial" pitchFamily="34" charset="0"/>
                <a:cs typeface="Arial" pitchFamily="34" charset="0"/>
              </a:rPr>
              <a:t> (çoklu) taşımacılık gibi pek çok alternatif uluslararası taşımacılık yöntemi bulunmaktadır. </a:t>
            </a:r>
          </a:p>
        </p:txBody>
      </p:sp>
      <p:sp>
        <p:nvSpPr>
          <p:cNvPr id="34818" name="AutoShape 2" descr="lojistik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4820" name="AutoShape 4" descr="lojistik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4822" name="AutoShape 6" descr="lojistik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4824" name="AutoShape 8" descr="lojistik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 name="Resim 3">
            <a:extLst>
              <a:ext uri="{FF2B5EF4-FFF2-40B4-BE49-F238E27FC236}">
                <a16:creationId xmlns:a16="http://schemas.microsoft.com/office/drawing/2014/main" xmlns="" id="{0AB6C835-AAB2-429B-B022-E1B156C529D2}"/>
              </a:ext>
            </a:extLst>
          </p:cNvPr>
          <p:cNvPicPr>
            <a:picLocks noChangeAspect="1"/>
          </p:cNvPicPr>
          <p:nvPr/>
        </p:nvPicPr>
        <p:blipFill>
          <a:blip r:embed="rId2"/>
          <a:stretch>
            <a:fillRect/>
          </a:stretch>
        </p:blipFill>
        <p:spPr>
          <a:xfrm>
            <a:off x="6255989" y="4935566"/>
            <a:ext cx="2448000" cy="1629035"/>
          </a:xfrm>
          <a:prstGeom prst="rect">
            <a:avLst/>
          </a:prstGeom>
        </p:spPr>
      </p:pic>
    </p:spTree>
  </p:cSld>
  <p:clrMapOvr>
    <a:masterClrMapping/>
  </p:clrMapOvr>
  <p:transition>
    <p:whee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sz="2800" dirty="0">
                <a:solidFill>
                  <a:srgbClr val="FF0000"/>
                </a:solidFill>
                <a:latin typeface="Arial" pitchFamily="34" charset="0"/>
                <a:cs typeface="Arial" pitchFamily="34" charset="0"/>
              </a:rPr>
              <a:t>Daha Yüksek Risk Vardır</a:t>
            </a:r>
            <a:endParaRPr lang="tr-TR" sz="2800" dirty="0">
              <a:solidFill>
                <a:srgbClr val="FF0000"/>
              </a:solidFill>
            </a:endParaRPr>
          </a:p>
        </p:txBody>
      </p:sp>
      <p:sp>
        <p:nvSpPr>
          <p:cNvPr id="20482" name="2 İçerik Yer Tutucusu"/>
          <p:cNvSpPr>
            <a:spLocks noGrp="1"/>
          </p:cNvSpPr>
          <p:nvPr>
            <p:ph idx="1"/>
          </p:nvPr>
        </p:nvSpPr>
        <p:spPr/>
        <p:txBody>
          <a:bodyPr/>
          <a:lstStyle/>
          <a:p>
            <a:pPr>
              <a:lnSpc>
                <a:spcPct val="150000"/>
              </a:lnSpc>
              <a:buNone/>
            </a:pPr>
            <a:r>
              <a:rPr lang="tr-TR" sz="2000" dirty="0">
                <a:latin typeface="Arial" pitchFamily="34" charset="0"/>
                <a:cs typeface="Arial" pitchFamily="34" charset="0"/>
              </a:rPr>
              <a:t>	</a:t>
            </a:r>
            <a:r>
              <a:rPr lang="tr-TR" sz="2000" i="1" dirty="0">
                <a:latin typeface="Arial" pitchFamily="34" charset="0"/>
                <a:cs typeface="Arial" pitchFamily="34" charset="0"/>
              </a:rPr>
              <a:t>İthalatçı riski  </a:t>
            </a:r>
            <a:r>
              <a:rPr lang="tr-TR" sz="2000" dirty="0">
                <a:latin typeface="Arial" pitchFamily="34" charset="0"/>
                <a:cs typeface="Arial" pitchFamily="34" charset="0"/>
                <a:sym typeface="Wingdings" pitchFamily="2" charset="2"/>
              </a:rPr>
              <a:t></a:t>
            </a:r>
            <a:r>
              <a:rPr lang="tr-TR" sz="2000" dirty="0">
                <a:latin typeface="Arial" pitchFamily="34" charset="0"/>
                <a:cs typeface="Arial" pitchFamily="34" charset="0"/>
              </a:rPr>
              <a:t> Mal Mukabili Ödeme - Gözetim raporu-Akreditif </a:t>
            </a:r>
          </a:p>
          <a:p>
            <a:pPr>
              <a:lnSpc>
                <a:spcPct val="150000"/>
              </a:lnSpc>
              <a:buNone/>
            </a:pPr>
            <a:r>
              <a:rPr lang="tr-TR" sz="2000" dirty="0">
                <a:latin typeface="Arial" pitchFamily="34" charset="0"/>
                <a:cs typeface="Arial" pitchFamily="34" charset="0"/>
              </a:rPr>
              <a:t>	</a:t>
            </a:r>
            <a:r>
              <a:rPr lang="tr-TR" sz="2000" i="1" dirty="0">
                <a:latin typeface="Arial" pitchFamily="34" charset="0"/>
                <a:cs typeface="Arial" pitchFamily="34" charset="0"/>
              </a:rPr>
              <a:t>İhracatçı riski </a:t>
            </a:r>
            <a:r>
              <a:rPr lang="tr-TR" sz="2000" dirty="0">
                <a:latin typeface="Arial" pitchFamily="34" charset="0"/>
                <a:cs typeface="Arial" pitchFamily="34" charset="0"/>
                <a:sym typeface="Wingdings" pitchFamily="2" charset="2"/>
              </a:rPr>
              <a:t></a:t>
            </a:r>
            <a:r>
              <a:rPr lang="tr-TR" sz="2000" dirty="0">
                <a:latin typeface="Arial" pitchFamily="34" charset="0"/>
                <a:cs typeface="Arial" pitchFamily="34" charset="0"/>
              </a:rPr>
              <a:t> Peşin ödeme – Aval -Teminat-Akreditif</a:t>
            </a:r>
          </a:p>
          <a:p>
            <a:pPr>
              <a:lnSpc>
                <a:spcPct val="150000"/>
              </a:lnSpc>
              <a:buNone/>
            </a:pPr>
            <a:r>
              <a:rPr lang="tr-TR" sz="2000" dirty="0">
                <a:latin typeface="Arial" pitchFamily="34" charset="0"/>
                <a:cs typeface="Arial" pitchFamily="34" charset="0"/>
              </a:rPr>
              <a:t>	</a:t>
            </a:r>
            <a:r>
              <a:rPr lang="tr-TR" sz="2000" i="1" dirty="0">
                <a:latin typeface="Arial" pitchFamily="34" charset="0"/>
                <a:cs typeface="Arial" pitchFamily="34" charset="0"/>
              </a:rPr>
              <a:t>Taşıma riski </a:t>
            </a:r>
            <a:r>
              <a:rPr lang="tr-TR" sz="2000" dirty="0">
                <a:latin typeface="Arial" pitchFamily="34" charset="0"/>
                <a:cs typeface="Arial" pitchFamily="34" charset="0"/>
                <a:sym typeface="Wingdings" pitchFamily="2" charset="2"/>
              </a:rPr>
              <a:t></a:t>
            </a:r>
            <a:r>
              <a:rPr lang="tr-TR" sz="2000" dirty="0">
                <a:latin typeface="Arial" pitchFamily="34" charset="0"/>
                <a:cs typeface="Arial" pitchFamily="34" charset="0"/>
              </a:rPr>
              <a:t>Nakliye Sigortası</a:t>
            </a:r>
          </a:p>
          <a:p>
            <a:pPr>
              <a:lnSpc>
                <a:spcPct val="150000"/>
              </a:lnSpc>
              <a:buNone/>
            </a:pPr>
            <a:r>
              <a:rPr lang="tr-TR" sz="2000" dirty="0">
                <a:latin typeface="Arial" pitchFamily="34" charset="0"/>
                <a:cs typeface="Arial" pitchFamily="34" charset="0"/>
              </a:rPr>
              <a:t>	</a:t>
            </a:r>
            <a:r>
              <a:rPr lang="tr-TR" sz="2000" i="1" dirty="0">
                <a:latin typeface="Arial" pitchFamily="34" charset="0"/>
                <a:cs typeface="Arial" pitchFamily="34" charset="0"/>
              </a:rPr>
              <a:t>Kur Riski </a:t>
            </a:r>
            <a:r>
              <a:rPr lang="tr-TR" sz="2000" dirty="0">
                <a:latin typeface="Arial" pitchFamily="34" charset="0"/>
                <a:cs typeface="Arial" pitchFamily="34" charset="0"/>
                <a:sym typeface="Wingdings" pitchFamily="2" charset="2"/>
              </a:rPr>
              <a:t> Banka Türev Ürünleri</a:t>
            </a:r>
          </a:p>
          <a:p>
            <a:pPr>
              <a:lnSpc>
                <a:spcPct val="150000"/>
              </a:lnSpc>
              <a:buNone/>
            </a:pPr>
            <a:r>
              <a:rPr lang="tr-TR" sz="2000" dirty="0">
                <a:latin typeface="Arial" pitchFamily="34" charset="0"/>
                <a:cs typeface="Arial" pitchFamily="34" charset="0"/>
                <a:sym typeface="Wingdings" pitchFamily="2" charset="2"/>
              </a:rPr>
              <a:t>	</a:t>
            </a:r>
            <a:r>
              <a:rPr lang="tr-TR" sz="2000" i="1" dirty="0">
                <a:latin typeface="Arial" pitchFamily="34" charset="0"/>
                <a:cs typeface="Arial" pitchFamily="34" charset="0"/>
                <a:sym typeface="Wingdings" pitchFamily="2" charset="2"/>
              </a:rPr>
              <a:t>Ülke Riski </a:t>
            </a:r>
            <a:r>
              <a:rPr lang="tr-TR" sz="2000" dirty="0">
                <a:latin typeface="Arial" pitchFamily="34" charset="0"/>
                <a:cs typeface="Arial" pitchFamily="34" charset="0"/>
                <a:sym typeface="Wingdings" pitchFamily="2" charset="2"/>
              </a:rPr>
              <a:t> Alacak Sigortası (EXİMBANK)</a:t>
            </a:r>
          </a:p>
          <a:p>
            <a:pPr>
              <a:lnSpc>
                <a:spcPct val="150000"/>
              </a:lnSpc>
              <a:buNone/>
            </a:pPr>
            <a:r>
              <a:rPr lang="tr-TR" sz="2000" dirty="0">
                <a:latin typeface="Arial" pitchFamily="34" charset="0"/>
                <a:cs typeface="Arial" pitchFamily="34" charset="0"/>
                <a:sym typeface="Wingdings" pitchFamily="2" charset="2"/>
              </a:rPr>
              <a:t>		Yerel satışlarda firmalar alıcıları hakkında daha fazla ve kolay bilgi sahibi olabildikleri için riskleri daha azdır.</a:t>
            </a:r>
            <a:endParaRPr lang="tr-TR" sz="2000" dirty="0">
              <a:latin typeface="Arial" pitchFamily="34" charset="0"/>
              <a:cs typeface="Arial" pitchFamily="34" charset="0"/>
            </a:endParaRPr>
          </a:p>
        </p:txBody>
      </p:sp>
    </p:spTree>
  </p:cSld>
  <p:clrMapOvr>
    <a:masterClrMapping/>
  </p:clrMapOvr>
  <p:transition>
    <p:whee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dirty="0">
                <a:solidFill>
                  <a:srgbClr val="FF0000"/>
                </a:solidFill>
                <a:latin typeface="Arial" pitchFamily="34" charset="0"/>
                <a:cs typeface="Arial" pitchFamily="34" charset="0"/>
              </a:rPr>
              <a:t>Taşıma Riskine Karşı İhracat Nakliye Sigortası</a:t>
            </a:r>
          </a:p>
        </p:txBody>
      </p:sp>
      <p:sp>
        <p:nvSpPr>
          <p:cNvPr id="3" name="2 İçerik Yer Tutucusu"/>
          <p:cNvSpPr>
            <a:spLocks noGrp="1"/>
          </p:cNvSpPr>
          <p:nvPr>
            <p:ph idx="1"/>
          </p:nvPr>
        </p:nvSpPr>
        <p:spPr>
          <a:xfrm>
            <a:off x="285688" y="1142984"/>
            <a:ext cx="8858312" cy="4857784"/>
          </a:xfrm>
        </p:spPr>
        <p:txBody>
          <a:bodyPr/>
          <a:lstStyle/>
          <a:p>
            <a:pPr>
              <a:lnSpc>
                <a:spcPct val="150000"/>
              </a:lnSpc>
              <a:buNone/>
            </a:pPr>
            <a:r>
              <a:rPr lang="tr-TR" sz="2000" dirty="0">
                <a:latin typeface="Arial" pitchFamily="34" charset="0"/>
                <a:cs typeface="Arial" pitchFamily="34" charset="0"/>
              </a:rPr>
              <a:t>		Nakliyat Emtia Sigortası ile malların bir yerden diğer bir yere taşınması, bu taşıma sırasında karşılanan tehlikeler ulusal ve uluslararası ekonomiler için göz ardı edilmeyecek derecede önemli olgulardan biridir. Dolayısıyla malların taşınması sırasında karsılaşacakları tehlikeleri güvence altına alması Nakliyat Emtia Sigortalarının konusunu oluşturmaktadır.</a:t>
            </a:r>
          </a:p>
          <a:p>
            <a:pPr>
              <a:lnSpc>
                <a:spcPct val="150000"/>
              </a:lnSpc>
              <a:buNone/>
            </a:pPr>
            <a:r>
              <a:rPr lang="tr-TR" sz="2000" dirty="0">
                <a:latin typeface="Arial" pitchFamily="34" charset="0"/>
                <a:cs typeface="Arial" pitchFamily="34" charset="0"/>
              </a:rPr>
              <a:t>		Taşımacılığın gelişmesi ile birlikte Nakliyat Emtia Sigortalarının kapsamı büyümüş, taşımacılığın doğal tehlikelerine ilave olarak malların doğal niteliklerinden doğan tehlikeler ile bazı ticari tehlikeleri de kapsama dahil edilmiştir.</a:t>
            </a:r>
          </a:p>
        </p:txBody>
      </p:sp>
    </p:spTree>
  </p:cSld>
  <p:clrMapOvr>
    <a:masterClrMapping/>
  </p:clrMapOvr>
  <p:transition>
    <p:whee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dirty="0">
                <a:solidFill>
                  <a:srgbClr val="FF0000"/>
                </a:solidFill>
                <a:latin typeface="Arial" pitchFamily="34" charset="0"/>
                <a:cs typeface="Arial" pitchFamily="34" charset="0"/>
              </a:rPr>
              <a:t>Uluslararası Anlaşmalar &amp; Mevzuat Geçerlidir</a:t>
            </a:r>
          </a:p>
        </p:txBody>
      </p:sp>
      <p:sp>
        <p:nvSpPr>
          <p:cNvPr id="3" name="2 İçerik Yer Tutucusu"/>
          <p:cNvSpPr>
            <a:spLocks noGrp="1"/>
          </p:cNvSpPr>
          <p:nvPr>
            <p:ph idx="1"/>
          </p:nvPr>
        </p:nvSpPr>
        <p:spPr>
          <a:xfrm>
            <a:off x="457200" y="1417638"/>
            <a:ext cx="8229600" cy="4608512"/>
          </a:xfrm>
        </p:spPr>
        <p:txBody>
          <a:bodyPr/>
          <a:lstStyle/>
          <a:p>
            <a:pPr>
              <a:lnSpc>
                <a:spcPct val="150000"/>
              </a:lnSpc>
              <a:buNone/>
            </a:pPr>
            <a:r>
              <a:rPr lang="tr-TR" sz="1800" dirty="0">
                <a:latin typeface="Arial" panose="020B0604020202020204" pitchFamily="34" charset="0"/>
                <a:cs typeface="Arial" pitchFamily="34" charset="0"/>
              </a:rPr>
              <a:t>	Uluslararası anlaşma örnekleri:</a:t>
            </a:r>
            <a:endParaRPr lang="tr-TR" sz="1800" dirty="0">
              <a:solidFill>
                <a:srgbClr val="FF0000"/>
              </a:solidFill>
              <a:latin typeface="Arial" panose="020B0604020202020204" pitchFamily="34" charset="0"/>
              <a:cs typeface="Arial" pitchFamily="34" charset="0"/>
            </a:endParaRPr>
          </a:p>
          <a:p>
            <a:pPr>
              <a:lnSpc>
                <a:spcPct val="150000"/>
              </a:lnSpc>
              <a:buNone/>
            </a:pPr>
            <a:r>
              <a:rPr lang="tr-TR" sz="1800" dirty="0">
                <a:solidFill>
                  <a:srgbClr val="FF0000"/>
                </a:solidFill>
                <a:latin typeface="Arial" panose="020B0604020202020204" pitchFamily="34" charset="0"/>
                <a:cs typeface="Arial" pitchFamily="34" charset="0"/>
              </a:rPr>
              <a:t>    *Gümrük Birliği </a:t>
            </a:r>
            <a:r>
              <a:rPr lang="tr-TR" sz="1800" dirty="0">
                <a:latin typeface="Arial" panose="020B0604020202020204" pitchFamily="34" charset="0"/>
                <a:cs typeface="Arial" pitchFamily="34" charset="0"/>
              </a:rPr>
              <a:t>= </a:t>
            </a:r>
            <a:r>
              <a:rPr lang="tr-TR" sz="1800" i="1" dirty="0">
                <a:latin typeface="Arial" panose="020B0604020202020204" pitchFamily="34" charset="0"/>
                <a:cs typeface="Arial" panose="020B0604020202020204" pitchFamily="34" charset="0"/>
              </a:rPr>
              <a:t>Türkiye-AB Gümrük Birliği sanayi ve işlenmiş tarım ürünlerini kapsamaktadır.</a:t>
            </a:r>
            <a:r>
              <a:rPr lang="tr-TR" sz="1800" dirty="0">
                <a:latin typeface="Arial" panose="020B0604020202020204" pitchFamily="34" charset="0"/>
                <a:cs typeface="Arial" panose="020B0604020202020204" pitchFamily="34" charset="0"/>
              </a:rPr>
              <a:t> </a:t>
            </a:r>
          </a:p>
          <a:p>
            <a:pPr>
              <a:lnSpc>
                <a:spcPct val="150000"/>
              </a:lnSpc>
              <a:buNone/>
            </a:pPr>
            <a:r>
              <a:rPr lang="tr-TR" sz="1800" dirty="0">
                <a:latin typeface="Arial" panose="020B0604020202020204" pitchFamily="34" charset="0"/>
                <a:cs typeface="Arial" panose="020B0604020202020204" pitchFamily="34" charset="0"/>
              </a:rPr>
              <a:t>     **</a:t>
            </a:r>
            <a:r>
              <a:rPr lang="tr-TR" sz="1800" i="1" dirty="0">
                <a:latin typeface="Arial" panose="020B0604020202020204" pitchFamily="34" charset="0"/>
                <a:cs typeface="Arial" panose="020B0604020202020204" pitchFamily="34" charset="0"/>
              </a:rPr>
              <a:t>*Gümrük Birliği, taraflar arasındaki ticarette mevcut gümrük vergileri, eş etkili vergiler ve miktar kısıtlamalarıyla, her türlü eş etkili tedbirin kaldırıldığı ve ayrıca, birlik dışında kalan üçüncü ülkelere yönelik olarak da, ortak gümrük tarifesinin uygulandığı bir ekonomik entegrasyon şekli olarak tanımlanmaktadır.</a:t>
            </a:r>
            <a:endParaRPr lang="tr-TR" sz="1800" dirty="0">
              <a:latin typeface="Arial" pitchFamily="34" charset="0"/>
              <a:cs typeface="Arial" pitchFamily="34" charset="0"/>
            </a:endParaRPr>
          </a:p>
          <a:p>
            <a:pPr>
              <a:lnSpc>
                <a:spcPct val="150000"/>
              </a:lnSpc>
              <a:buNone/>
            </a:pPr>
            <a:r>
              <a:rPr lang="tr-TR" sz="1800" dirty="0">
                <a:latin typeface="Arial" pitchFamily="34" charset="0"/>
                <a:cs typeface="Arial" pitchFamily="34" charset="0"/>
              </a:rPr>
              <a:t>	</a:t>
            </a:r>
            <a:r>
              <a:rPr lang="tr-TR" sz="1800" dirty="0">
                <a:solidFill>
                  <a:srgbClr val="FF0000"/>
                </a:solidFill>
                <a:latin typeface="Arial" pitchFamily="34" charset="0"/>
                <a:cs typeface="Arial" pitchFamily="34" charset="0"/>
              </a:rPr>
              <a:t>*ADR </a:t>
            </a:r>
            <a:r>
              <a:rPr lang="tr-TR" sz="1800" dirty="0">
                <a:latin typeface="Arial" pitchFamily="34" charset="0"/>
                <a:cs typeface="Arial" pitchFamily="34" charset="0"/>
              </a:rPr>
              <a:t>=</a:t>
            </a:r>
            <a:r>
              <a:rPr lang="tr-TR" sz="1800" i="1" dirty="0">
                <a:latin typeface="Arial" panose="020B0604020202020204" pitchFamily="34" charset="0"/>
                <a:cs typeface="Arial" panose="020B0604020202020204" pitchFamily="34" charset="0"/>
              </a:rPr>
              <a:t>Tehlikeli Malların Karayolu ile Uluslararası Taşımacılığına İlişkin Avrupa Anlaşması</a:t>
            </a:r>
          </a:p>
          <a:p>
            <a:pPr>
              <a:lnSpc>
                <a:spcPct val="150000"/>
              </a:lnSpc>
              <a:buNone/>
            </a:pPr>
            <a:r>
              <a:rPr lang="tr-TR" sz="1800" dirty="0">
                <a:latin typeface="Arial" panose="020B0604020202020204" pitchFamily="34" charset="0"/>
                <a:cs typeface="Arial" pitchFamily="34" charset="0"/>
              </a:rPr>
              <a:t>	</a:t>
            </a:r>
            <a:r>
              <a:rPr lang="tr-TR" sz="1800" dirty="0">
                <a:solidFill>
                  <a:srgbClr val="FF0000"/>
                </a:solidFill>
                <a:latin typeface="Arial" panose="020B0604020202020204" pitchFamily="34" charset="0"/>
                <a:cs typeface="Arial" pitchFamily="34" charset="0"/>
              </a:rPr>
              <a:t>*STA </a:t>
            </a:r>
            <a:r>
              <a:rPr lang="tr-TR" sz="1800" dirty="0">
                <a:latin typeface="Arial" panose="020B0604020202020204" pitchFamily="34" charset="0"/>
                <a:cs typeface="Arial" pitchFamily="34" charset="0"/>
              </a:rPr>
              <a:t>=</a:t>
            </a:r>
            <a:r>
              <a:rPr lang="tr-TR" sz="1800" i="1" dirty="0">
                <a:latin typeface="Arial" panose="020B0604020202020204" pitchFamily="34" charset="0"/>
                <a:cs typeface="Arial" pitchFamily="34" charset="0"/>
              </a:rPr>
              <a:t>Serbest Ticaret Anlaşması</a:t>
            </a:r>
          </a:p>
          <a:p>
            <a:pPr>
              <a:lnSpc>
                <a:spcPct val="150000"/>
              </a:lnSpc>
              <a:buNone/>
            </a:pPr>
            <a:r>
              <a:rPr lang="tr-TR" sz="1800" dirty="0">
                <a:latin typeface="Arial" panose="020B0604020202020204" pitchFamily="34" charset="0"/>
                <a:cs typeface="Arial" pitchFamily="34" charset="0"/>
              </a:rPr>
              <a:t>		</a:t>
            </a:r>
            <a:endParaRPr lang="tr-TR" dirty="0"/>
          </a:p>
        </p:txBody>
      </p:sp>
    </p:spTree>
  </p:cSld>
  <p:clrMapOvr>
    <a:masterClrMapping/>
  </p:clrMapOvr>
  <p:transition>
    <p:whee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6D30E07E-D775-485E-80A7-3472AABE68EE}"/>
              </a:ext>
            </a:extLst>
          </p:cNvPr>
          <p:cNvSpPr>
            <a:spLocks noGrp="1"/>
          </p:cNvSpPr>
          <p:nvPr>
            <p:ph idx="1"/>
          </p:nvPr>
        </p:nvSpPr>
        <p:spPr/>
        <p:txBody>
          <a:bodyPr/>
          <a:lstStyle/>
          <a:p>
            <a:pPr marL="0" indent="0">
              <a:lnSpc>
                <a:spcPct val="150000"/>
              </a:lnSpc>
              <a:buNone/>
            </a:pPr>
            <a:r>
              <a:rPr lang="tr-TR" sz="2000" dirty="0">
                <a:latin typeface="Arial" panose="020B0604020202020204" pitchFamily="34" charset="0"/>
                <a:cs typeface="Arial" pitchFamily="34" charset="0"/>
              </a:rPr>
              <a:t>	İhracata konu olan işlemlerin herhangi bir ayağında ortaya çıkabilecek uyuşmazlıkların çözümünde genellikle uluslararası kurallar geçerli olmaktadır. </a:t>
            </a:r>
          </a:p>
          <a:p>
            <a:pPr marL="0" indent="0">
              <a:lnSpc>
                <a:spcPct val="150000"/>
              </a:lnSpc>
              <a:buNone/>
            </a:pPr>
            <a:r>
              <a:rPr lang="tr-TR" sz="2000" dirty="0">
                <a:solidFill>
                  <a:srgbClr val="FF0000"/>
                </a:solidFill>
                <a:latin typeface="Arial" panose="020B0604020202020204" pitchFamily="34" charset="0"/>
                <a:cs typeface="Arial" pitchFamily="34" charset="0"/>
              </a:rPr>
              <a:t>	ÖRNEĞİN</a:t>
            </a:r>
            <a:r>
              <a:rPr lang="tr-TR" sz="2000" dirty="0">
                <a:latin typeface="Arial" panose="020B0604020202020204" pitchFamily="34" charset="0"/>
                <a:cs typeface="Arial" pitchFamily="34" charset="0"/>
              </a:rPr>
              <a:t> bir ihracatçı ile ithalatçı ödeme konusunda anlaşmazlığa düşerlerse, çözüm için uluslararası tahkim heyetine başvurmaları gerekebilecektir.</a:t>
            </a:r>
          </a:p>
          <a:p>
            <a:endParaRPr lang="tr-TR" sz="2000" dirty="0">
              <a:latin typeface="Arial" panose="020B0604020202020204" pitchFamily="34" charset="0"/>
              <a:cs typeface="Arial" pitchFamily="34" charset="0"/>
            </a:endParaRPr>
          </a:p>
        </p:txBody>
      </p:sp>
    </p:spTree>
    <p:extLst>
      <p:ext uri="{BB962C8B-B14F-4D97-AF65-F5344CB8AC3E}">
        <p14:creationId xmlns:p14="http://schemas.microsoft.com/office/powerpoint/2010/main" xmlns="" val="1928763854"/>
      </p:ext>
    </p:extLst>
  </p:cSld>
  <p:clrMapOvr>
    <a:masterClrMapping/>
  </p:clrMapOvr>
  <p:transition>
    <p:whee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20688"/>
            <a:ext cx="8229600" cy="1143000"/>
          </a:xfrm>
        </p:spPr>
        <p:txBody>
          <a:bodyPr/>
          <a:lstStyle/>
          <a:p>
            <a:r>
              <a:rPr lang="tr-TR" sz="2400" dirty="0">
                <a:solidFill>
                  <a:srgbClr val="FF0000"/>
                </a:solidFill>
                <a:latin typeface="Arial" pitchFamily="34" charset="0"/>
                <a:cs typeface="Arial" pitchFamily="34" charset="0"/>
              </a:rPr>
              <a:t>İhracatta Gümrük İşlemleri Zorunluluğu Bulunmaktadır</a:t>
            </a:r>
          </a:p>
        </p:txBody>
      </p:sp>
      <p:sp>
        <p:nvSpPr>
          <p:cNvPr id="3" name="2 İçerik Yer Tutucusu"/>
          <p:cNvSpPr>
            <a:spLocks noGrp="1"/>
          </p:cNvSpPr>
          <p:nvPr>
            <p:ph idx="1"/>
          </p:nvPr>
        </p:nvSpPr>
        <p:spPr/>
        <p:txBody>
          <a:bodyPr/>
          <a:lstStyle/>
          <a:p>
            <a:pPr>
              <a:lnSpc>
                <a:spcPct val="150000"/>
              </a:lnSpc>
              <a:buNone/>
            </a:pPr>
            <a:r>
              <a:rPr lang="tr-TR" dirty="0"/>
              <a:t>		</a:t>
            </a:r>
            <a:r>
              <a:rPr lang="tr-TR" sz="2000" dirty="0">
                <a:latin typeface="Arial" pitchFamily="34" charset="0"/>
                <a:cs typeface="Arial" pitchFamily="34" charset="0"/>
              </a:rPr>
              <a:t>İhracat işlemlerinde ürünler ihraç ülkesinden çıkarken ihracat gümrük işlemleri; ithalat aşamasında da ithalat gümrük işlemleri gerçekleştirilmektedir. İhracatın yerel satışlardan en önemli farklarından birisi gümrükleme işlemlerine tabi olmasıdır.</a:t>
            </a:r>
          </a:p>
        </p:txBody>
      </p:sp>
    </p:spTree>
  </p:cSld>
  <p:clrMapOvr>
    <a:masterClrMapping/>
  </p:clrMapOvr>
  <p:transition>
    <p:whee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439214" y="116632"/>
            <a:ext cx="8229600" cy="1143000"/>
          </a:xfrm>
        </p:spPr>
        <p:txBody>
          <a:bodyPr/>
          <a:lstStyle/>
          <a:p>
            <a:r>
              <a:rPr lang="tr-TR" sz="2800" dirty="0">
                <a:solidFill>
                  <a:srgbClr val="FF0000"/>
                </a:solidFill>
                <a:latin typeface="Arial" pitchFamily="34" charset="0"/>
                <a:cs typeface="Arial" pitchFamily="34" charset="0"/>
              </a:rPr>
              <a:t>DIŞ TİCARETTE ROLLER </a:t>
            </a:r>
          </a:p>
        </p:txBody>
      </p:sp>
      <p:sp>
        <p:nvSpPr>
          <p:cNvPr id="7171" name="2 İçerik Yer Tutucusu"/>
          <p:cNvSpPr>
            <a:spLocks noGrp="1"/>
          </p:cNvSpPr>
          <p:nvPr>
            <p:ph idx="1"/>
          </p:nvPr>
        </p:nvSpPr>
        <p:spPr>
          <a:xfrm>
            <a:off x="451655" y="1017178"/>
            <a:ext cx="8229600" cy="5589240"/>
          </a:xfrm>
        </p:spPr>
        <p:txBody>
          <a:bodyPr/>
          <a:lstStyle/>
          <a:p>
            <a:pPr>
              <a:lnSpc>
                <a:spcPct val="150000"/>
              </a:lnSpc>
            </a:pPr>
            <a:r>
              <a:rPr lang="tr-TR" sz="2000" dirty="0">
                <a:latin typeface="Arial" pitchFamily="34" charset="0"/>
                <a:cs typeface="Arial" pitchFamily="34" charset="0"/>
              </a:rPr>
              <a:t>İhracatçı/İthalatçı</a:t>
            </a:r>
          </a:p>
          <a:p>
            <a:pPr>
              <a:lnSpc>
                <a:spcPct val="150000"/>
              </a:lnSpc>
            </a:pPr>
            <a:r>
              <a:rPr lang="tr-TR" sz="2000" dirty="0">
                <a:latin typeface="Arial" pitchFamily="34" charset="0"/>
                <a:cs typeface="Arial" pitchFamily="34" charset="0"/>
              </a:rPr>
              <a:t>Taşımacılar /Lojistik Firmaları</a:t>
            </a:r>
          </a:p>
          <a:p>
            <a:pPr>
              <a:lnSpc>
                <a:spcPct val="150000"/>
              </a:lnSpc>
            </a:pPr>
            <a:r>
              <a:rPr lang="tr-TR" sz="2000" dirty="0">
                <a:latin typeface="Arial" pitchFamily="34" charset="0"/>
                <a:cs typeface="Arial" pitchFamily="34" charset="0"/>
              </a:rPr>
              <a:t>Gümrük Müşavirleri</a:t>
            </a:r>
          </a:p>
          <a:p>
            <a:pPr>
              <a:lnSpc>
                <a:spcPct val="150000"/>
              </a:lnSpc>
            </a:pPr>
            <a:r>
              <a:rPr lang="tr-TR" sz="2000" dirty="0">
                <a:latin typeface="Arial" pitchFamily="34" charset="0"/>
                <a:cs typeface="Arial" pitchFamily="34" charset="0"/>
              </a:rPr>
              <a:t>Bankalar</a:t>
            </a:r>
          </a:p>
          <a:p>
            <a:pPr>
              <a:lnSpc>
                <a:spcPct val="150000"/>
              </a:lnSpc>
            </a:pPr>
            <a:r>
              <a:rPr lang="tr-TR" sz="2000" dirty="0">
                <a:latin typeface="Arial" pitchFamily="34" charset="0"/>
                <a:cs typeface="Arial" pitchFamily="34" charset="0"/>
              </a:rPr>
              <a:t>Ekonomi Bakanlığı</a:t>
            </a:r>
          </a:p>
          <a:p>
            <a:pPr>
              <a:lnSpc>
                <a:spcPct val="150000"/>
              </a:lnSpc>
            </a:pPr>
            <a:r>
              <a:rPr lang="tr-TR" sz="2000" dirty="0">
                <a:latin typeface="Arial" pitchFamily="34" charset="0"/>
                <a:cs typeface="Arial" pitchFamily="34" charset="0"/>
              </a:rPr>
              <a:t>Gümrük ve Ticaret Bakanlığı / Gümrük İdareleri</a:t>
            </a:r>
          </a:p>
          <a:p>
            <a:pPr>
              <a:lnSpc>
                <a:spcPct val="150000"/>
              </a:lnSpc>
            </a:pPr>
            <a:r>
              <a:rPr lang="tr-TR" sz="2000" dirty="0">
                <a:latin typeface="Arial" pitchFamily="34" charset="0"/>
                <a:cs typeface="Arial" pitchFamily="34" charset="0"/>
              </a:rPr>
              <a:t>İhracatçı Birlikleri</a:t>
            </a:r>
          </a:p>
          <a:p>
            <a:pPr>
              <a:lnSpc>
                <a:spcPct val="150000"/>
              </a:lnSpc>
            </a:pPr>
            <a:r>
              <a:rPr lang="tr-TR" sz="2000" dirty="0">
                <a:latin typeface="Arial" pitchFamily="34" charset="0"/>
                <a:cs typeface="Arial" pitchFamily="34" charset="0"/>
              </a:rPr>
              <a:t>TİM (Türkiye İhracatçılar Meclisi)</a:t>
            </a:r>
          </a:p>
          <a:p>
            <a:pPr>
              <a:lnSpc>
                <a:spcPct val="150000"/>
              </a:lnSpc>
            </a:pPr>
            <a:r>
              <a:rPr lang="tr-TR" sz="2000" dirty="0">
                <a:latin typeface="Arial" pitchFamily="34" charset="0"/>
                <a:cs typeface="Arial" pitchFamily="34" charset="0"/>
              </a:rPr>
              <a:t>Ticaret Müşavirlikleri</a:t>
            </a:r>
          </a:p>
          <a:p>
            <a:pPr>
              <a:lnSpc>
                <a:spcPct val="150000"/>
              </a:lnSpc>
            </a:pPr>
            <a:r>
              <a:rPr lang="tr-TR" sz="2000" dirty="0">
                <a:latin typeface="Arial" pitchFamily="34" charset="0"/>
                <a:cs typeface="Arial" pitchFamily="34" charset="0"/>
              </a:rPr>
              <a:t>I.C.C.(Milletlerarası Ticaret Odası)</a:t>
            </a:r>
          </a:p>
          <a:p>
            <a:pPr>
              <a:lnSpc>
                <a:spcPct val="150000"/>
              </a:lnSpc>
            </a:pPr>
            <a:r>
              <a:rPr lang="tr-TR" sz="2000" dirty="0">
                <a:latin typeface="Arial" pitchFamily="34" charset="0"/>
                <a:cs typeface="Arial" pitchFamily="34" charset="0"/>
              </a:rPr>
              <a:t>Türk Eximbank</a:t>
            </a:r>
          </a:p>
          <a:p>
            <a:pPr>
              <a:buFontTx/>
              <a:buNone/>
            </a:pPr>
            <a:endParaRPr lang="tr-TR" dirty="0"/>
          </a:p>
        </p:txBody>
      </p:sp>
    </p:spTree>
  </p:cSld>
  <p:clrMapOvr>
    <a:masterClrMapping/>
  </p:clrMapOvr>
  <p:transition>
    <p:whee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a:xfrm>
            <a:off x="357158" y="857232"/>
            <a:ext cx="8229600" cy="1143000"/>
          </a:xfrm>
        </p:spPr>
        <p:txBody>
          <a:bodyPr/>
          <a:lstStyle/>
          <a:p>
            <a:r>
              <a:rPr lang="tr-TR" sz="3200" dirty="0" smtClean="0">
                <a:solidFill>
                  <a:srgbClr val="FF0000"/>
                </a:solidFill>
                <a:latin typeface="Arial" pitchFamily="34" charset="0"/>
                <a:cs typeface="Arial" pitchFamily="34" charset="0"/>
              </a:rPr>
              <a:t>TAŞIMACILAR (LOJİSTİK)</a:t>
            </a:r>
            <a:endParaRPr lang="tr-TR" sz="3200" dirty="0">
              <a:solidFill>
                <a:srgbClr val="FF0000"/>
              </a:solidFill>
              <a:latin typeface="Arial" pitchFamily="34" charset="0"/>
              <a:cs typeface="Arial" pitchFamily="34" charset="0"/>
            </a:endParaRPr>
          </a:p>
        </p:txBody>
      </p:sp>
      <p:sp>
        <p:nvSpPr>
          <p:cNvPr id="9219" name="2 İçerik Yer Tutucusu"/>
          <p:cNvSpPr>
            <a:spLocks noGrp="1"/>
          </p:cNvSpPr>
          <p:nvPr>
            <p:ph idx="1"/>
          </p:nvPr>
        </p:nvSpPr>
        <p:spPr/>
        <p:txBody>
          <a:bodyPr/>
          <a:lstStyle/>
          <a:p>
            <a:pPr>
              <a:lnSpc>
                <a:spcPct val="150000"/>
              </a:lnSpc>
              <a:buFontTx/>
              <a:buNone/>
            </a:pPr>
            <a:r>
              <a:rPr lang="tr-TR" dirty="0"/>
              <a:t>                                                                                            	</a:t>
            </a:r>
            <a:r>
              <a:rPr lang="tr-TR" sz="2000" dirty="0">
                <a:latin typeface="Arial" pitchFamily="34" charset="0"/>
                <a:cs typeface="Arial" pitchFamily="34" charset="0"/>
              </a:rPr>
              <a:t>İhraç edilen eşyayı, ihraç edildiği yerden alıcının belirlediği yere fiziksel olarak taşıyan ve transfer eden kuruluşlara verilen addır.</a:t>
            </a:r>
          </a:p>
        </p:txBody>
      </p:sp>
    </p:spTree>
  </p:cSld>
  <p:clrMapOvr>
    <a:masterClrMapping/>
  </p:clrMapOvr>
  <p:transition>
    <p:whee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357158" y="928670"/>
            <a:ext cx="8229600" cy="1143000"/>
          </a:xfrm>
        </p:spPr>
        <p:txBody>
          <a:bodyPr/>
          <a:lstStyle/>
          <a:p>
            <a:r>
              <a:rPr lang="tr-TR" sz="2800" dirty="0">
                <a:solidFill>
                  <a:srgbClr val="FF0000"/>
                </a:solidFill>
                <a:latin typeface="Arial" pitchFamily="34" charset="0"/>
                <a:cs typeface="Arial" pitchFamily="34" charset="0"/>
              </a:rPr>
              <a:t>GÜMRÜK MÜŞAVİRLERİ</a:t>
            </a:r>
          </a:p>
        </p:txBody>
      </p:sp>
      <p:sp>
        <p:nvSpPr>
          <p:cNvPr id="10243" name="2 İçerik Yer Tutucusu"/>
          <p:cNvSpPr>
            <a:spLocks noGrp="1"/>
          </p:cNvSpPr>
          <p:nvPr>
            <p:ph idx="1"/>
          </p:nvPr>
        </p:nvSpPr>
        <p:spPr/>
        <p:txBody>
          <a:bodyPr/>
          <a:lstStyle/>
          <a:p>
            <a:pPr>
              <a:lnSpc>
                <a:spcPct val="150000"/>
              </a:lnSpc>
              <a:buFontTx/>
              <a:buNone/>
            </a:pPr>
            <a:r>
              <a:rPr lang="tr-TR" dirty="0"/>
              <a:t>                                                                              	</a:t>
            </a:r>
            <a:r>
              <a:rPr lang="tr-TR" sz="2400" dirty="0">
                <a:latin typeface="Arial" pitchFamily="34" charset="0"/>
                <a:cs typeface="Arial" pitchFamily="34" charset="0"/>
              </a:rPr>
              <a:t>Firmaların ithalat ve/veya ihracat operasyonlarını ,onlar adına temsilci sıfatı ile gümrüklerde sürdüren ve Gümrük Kanun ve Yönetmeliği’ne göre bu statüyü elde etmiş gerçek kişilere verilen addır.</a:t>
            </a:r>
          </a:p>
        </p:txBody>
      </p:sp>
    </p:spTree>
  </p:cSld>
  <p:clrMapOvr>
    <a:masterClrMapping/>
  </p:clrMapOvr>
  <p:transition>
    <p:whee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82B39DB7-1C9D-4983-890D-902F9276CDE6}"/>
              </a:ext>
            </a:extLst>
          </p:cNvPr>
          <p:cNvSpPr>
            <a:spLocks noGrp="1"/>
          </p:cNvSpPr>
          <p:nvPr>
            <p:ph idx="1"/>
          </p:nvPr>
        </p:nvSpPr>
        <p:spPr>
          <a:xfrm>
            <a:off x="611560" y="404664"/>
            <a:ext cx="8208912" cy="6120472"/>
          </a:xfrm>
        </p:spPr>
        <p:txBody>
          <a:bodyPr/>
          <a:lstStyle/>
          <a:p>
            <a:pPr marL="0" indent="0">
              <a:lnSpc>
                <a:spcPct val="150000"/>
              </a:lnSpc>
              <a:buNone/>
            </a:pPr>
            <a:r>
              <a:rPr lang="tr-TR" sz="2000" dirty="0">
                <a:latin typeface="Arial" panose="020B0604020202020204" pitchFamily="34" charset="0"/>
                <a:cs typeface="Arial" panose="020B0604020202020204" pitchFamily="34" charset="0"/>
              </a:rPr>
              <a:t>	Dış ticaret, uluslararası ticaret ve iktisada göre uygulamalı, dinamik, değişken ve güncel uygulamaların çok kısa sürede resmi mevzuat düzenlemelerini etkilediği bir alandır. Uluslararası iktisat ve ticaret teorileri yıllarca değişmeden varlığını devam ettirirken dış ticaretteki konular, mevzuat ve uygulamalar neredeyse günlük olarak değişebilmektedir.</a:t>
            </a:r>
          </a:p>
          <a:p>
            <a:pPr marL="0" indent="0">
              <a:lnSpc>
                <a:spcPct val="150000"/>
              </a:lnSpc>
              <a:buNone/>
            </a:pPr>
            <a:r>
              <a:rPr lang="tr-TR" sz="2000" dirty="0">
                <a:latin typeface="Arial" panose="020B0604020202020204" pitchFamily="34" charset="0"/>
                <a:cs typeface="Arial" panose="020B0604020202020204" pitchFamily="34" charset="0"/>
              </a:rPr>
              <a:t>	İmzalanan ticaret anlaşmaları, ülkeler arası dostane veya düşmanca ilişkilerin etkisi kısa sürede dış ticarete yansıyabilmektedir.</a:t>
            </a:r>
          </a:p>
          <a:p>
            <a:pPr marL="0" indent="0">
              <a:lnSpc>
                <a:spcPct val="150000"/>
              </a:lnSpc>
              <a:buNone/>
            </a:pPr>
            <a:r>
              <a:rPr lang="tr-TR" sz="2000" dirty="0">
                <a:latin typeface="Arial" panose="020B0604020202020204" pitchFamily="34" charset="0"/>
                <a:cs typeface="Arial" panose="020B0604020202020204" pitchFamily="34" charset="0"/>
              </a:rPr>
              <a:t>	Dış ticaret tarafları, uygulamaları ve mevzuatı güncel olarak takip etmek durumundadırlar.</a:t>
            </a:r>
          </a:p>
        </p:txBody>
      </p:sp>
      <p:pic>
        <p:nvPicPr>
          <p:cNvPr id="4" name="Resim 3">
            <a:extLst>
              <a:ext uri="{FF2B5EF4-FFF2-40B4-BE49-F238E27FC236}">
                <a16:creationId xmlns:a16="http://schemas.microsoft.com/office/drawing/2014/main" xmlns="" id="{A733B5D6-AF61-4124-A6D1-F0A1EE61D26D}"/>
              </a:ext>
            </a:extLst>
          </p:cNvPr>
          <p:cNvPicPr>
            <a:picLocks noChangeAspect="1"/>
          </p:cNvPicPr>
          <p:nvPr/>
        </p:nvPicPr>
        <p:blipFill>
          <a:blip r:embed="rId2"/>
          <a:stretch>
            <a:fillRect/>
          </a:stretch>
        </p:blipFill>
        <p:spPr>
          <a:xfrm>
            <a:off x="4572000" y="4653136"/>
            <a:ext cx="3091472" cy="1872000"/>
          </a:xfrm>
          <a:prstGeom prst="rect">
            <a:avLst/>
          </a:prstGeom>
        </p:spPr>
      </p:pic>
    </p:spTree>
    <p:extLst>
      <p:ext uri="{BB962C8B-B14F-4D97-AF65-F5344CB8AC3E}">
        <p14:creationId xmlns:p14="http://schemas.microsoft.com/office/powerpoint/2010/main" xmlns="" val="1032572942"/>
      </p:ext>
    </p:extLst>
  </p:cSld>
  <p:clrMapOvr>
    <a:masterClrMapping/>
  </p:clrMapOvr>
  <p:transition>
    <p:whee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a:xfrm>
            <a:off x="428596" y="500042"/>
            <a:ext cx="8229600" cy="1143000"/>
          </a:xfrm>
        </p:spPr>
        <p:txBody>
          <a:bodyPr/>
          <a:lstStyle/>
          <a:p>
            <a:r>
              <a:rPr lang="tr-TR" sz="2800" dirty="0">
                <a:solidFill>
                  <a:srgbClr val="FF0000"/>
                </a:solidFill>
                <a:latin typeface="Arial" pitchFamily="34" charset="0"/>
                <a:cs typeface="Arial" pitchFamily="34" charset="0"/>
              </a:rPr>
              <a:t>BANKALAR</a:t>
            </a:r>
          </a:p>
        </p:txBody>
      </p:sp>
      <p:sp>
        <p:nvSpPr>
          <p:cNvPr id="11267" name="2 İçerik Yer Tutucusu"/>
          <p:cNvSpPr>
            <a:spLocks noGrp="1"/>
          </p:cNvSpPr>
          <p:nvPr>
            <p:ph idx="1"/>
          </p:nvPr>
        </p:nvSpPr>
        <p:spPr/>
        <p:txBody>
          <a:bodyPr/>
          <a:lstStyle/>
          <a:p>
            <a:pPr>
              <a:lnSpc>
                <a:spcPct val="150000"/>
              </a:lnSpc>
              <a:buNone/>
            </a:pPr>
            <a:r>
              <a:rPr lang="tr-TR" sz="2400" dirty="0">
                <a:latin typeface="Arial" pitchFamily="34" charset="0"/>
                <a:cs typeface="Arial" pitchFamily="34" charset="0"/>
              </a:rPr>
              <a:t>		Dış Ticarette önemli bir yere sahip olan bankalar (veya özel finans kuruluşları ) Kambiyo Hükümlerine göre ,döviz takibi yapar, transferlere ve akreditif açılmasına aracılık eder, yanı sıra vesaik kontrolü ve iletimi gibi konularda da rol üstlenirler. </a:t>
            </a:r>
          </a:p>
        </p:txBody>
      </p:sp>
    </p:spTree>
  </p:cSld>
  <p:clrMapOvr>
    <a:masterClrMapping/>
  </p:clrMapOvr>
  <p:transition>
    <p:whee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a:xfrm>
            <a:off x="500034" y="1142984"/>
            <a:ext cx="8229600" cy="1143000"/>
          </a:xfrm>
        </p:spPr>
        <p:txBody>
          <a:bodyPr/>
          <a:lstStyle/>
          <a:p>
            <a:r>
              <a:rPr lang="tr-TR" sz="2400" dirty="0">
                <a:solidFill>
                  <a:srgbClr val="FF0000"/>
                </a:solidFill>
                <a:latin typeface="Arial" pitchFamily="34" charset="0"/>
                <a:cs typeface="Arial" pitchFamily="34" charset="0"/>
              </a:rPr>
              <a:t>EKONOMİ BAKANLIĞI / İHRACAT GENEL MÜDÜRLÜĞÜ</a:t>
            </a:r>
          </a:p>
        </p:txBody>
      </p:sp>
      <p:sp>
        <p:nvSpPr>
          <p:cNvPr id="12291" name="2 İçerik Yer Tutucusu"/>
          <p:cNvSpPr>
            <a:spLocks noGrp="1"/>
          </p:cNvSpPr>
          <p:nvPr>
            <p:ph idx="1"/>
          </p:nvPr>
        </p:nvSpPr>
        <p:spPr>
          <a:xfrm>
            <a:off x="428596" y="1785926"/>
            <a:ext cx="8229600" cy="4525963"/>
          </a:xfrm>
        </p:spPr>
        <p:txBody>
          <a:bodyPr/>
          <a:lstStyle/>
          <a:p>
            <a:pPr>
              <a:lnSpc>
                <a:spcPct val="150000"/>
              </a:lnSpc>
              <a:buFontTx/>
              <a:buNone/>
            </a:pPr>
            <a:r>
              <a:rPr lang="tr-TR" dirty="0"/>
              <a:t>                                                                                     	</a:t>
            </a:r>
            <a:r>
              <a:rPr lang="tr-TR" sz="2000" dirty="0">
                <a:latin typeface="Arial" pitchFamily="34" charset="0"/>
                <a:cs typeface="Arial" pitchFamily="34" charset="0"/>
              </a:rPr>
              <a:t>Dış Ticaret Rejimi çerçevesinde her tür iznin alındığı ve İhracatçı Birlikleri’nin de bağlı olduğu kuruluştur.</a:t>
            </a:r>
          </a:p>
        </p:txBody>
      </p:sp>
    </p:spTree>
  </p:cSld>
  <p:clrMapOvr>
    <a:masterClrMapping/>
  </p:clrMapOvr>
  <p:transition>
    <p:whee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a:xfrm>
            <a:off x="500034" y="1071546"/>
            <a:ext cx="8229600" cy="1143000"/>
          </a:xfrm>
        </p:spPr>
        <p:txBody>
          <a:bodyPr/>
          <a:lstStyle/>
          <a:p>
            <a:r>
              <a:rPr lang="tr-TR" sz="2800" dirty="0">
                <a:solidFill>
                  <a:srgbClr val="FF0000"/>
                </a:solidFill>
                <a:latin typeface="Arial" pitchFamily="34" charset="0"/>
                <a:cs typeface="Arial" pitchFamily="34" charset="0"/>
              </a:rPr>
              <a:t>GÜMRÜK VE TİCARET BAKANLIĞI</a:t>
            </a:r>
          </a:p>
        </p:txBody>
      </p:sp>
      <p:sp>
        <p:nvSpPr>
          <p:cNvPr id="13315" name="2 İçerik Yer Tutucusu"/>
          <p:cNvSpPr>
            <a:spLocks noGrp="1"/>
          </p:cNvSpPr>
          <p:nvPr>
            <p:ph idx="1"/>
          </p:nvPr>
        </p:nvSpPr>
        <p:spPr/>
        <p:txBody>
          <a:bodyPr/>
          <a:lstStyle/>
          <a:p>
            <a:pPr>
              <a:lnSpc>
                <a:spcPct val="150000"/>
              </a:lnSpc>
              <a:buFontTx/>
              <a:buNone/>
            </a:pPr>
            <a:r>
              <a:rPr lang="tr-TR" dirty="0"/>
              <a:t>                                                                                   	</a:t>
            </a:r>
            <a:r>
              <a:rPr lang="tr-TR" sz="2000" dirty="0">
                <a:latin typeface="Arial" pitchFamily="34" charset="0"/>
                <a:cs typeface="Arial" pitchFamily="34" charset="0"/>
              </a:rPr>
              <a:t>Gümrük Mevzuatı çerçevesinde tüm gümrük işlemlerini sonuçlandıran kuruluştur.</a:t>
            </a:r>
          </a:p>
        </p:txBody>
      </p:sp>
    </p:spTree>
  </p:cSld>
  <p:clrMapOvr>
    <a:masterClrMapping/>
  </p:clrMapOvr>
  <p:transition>
    <p:whee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a:xfrm>
            <a:off x="357158" y="1214422"/>
            <a:ext cx="8229600" cy="1143000"/>
          </a:xfrm>
        </p:spPr>
        <p:txBody>
          <a:bodyPr/>
          <a:lstStyle/>
          <a:p>
            <a:r>
              <a:rPr lang="tr-TR" sz="3200" dirty="0">
                <a:solidFill>
                  <a:srgbClr val="FF0000"/>
                </a:solidFill>
                <a:latin typeface="Arial" pitchFamily="34" charset="0"/>
                <a:cs typeface="Arial" pitchFamily="34" charset="0"/>
              </a:rPr>
              <a:t>İHRACATÇI BİRLİKLERİ </a:t>
            </a:r>
          </a:p>
        </p:txBody>
      </p:sp>
      <p:sp>
        <p:nvSpPr>
          <p:cNvPr id="14339" name="2 İçerik Yer Tutucusu"/>
          <p:cNvSpPr>
            <a:spLocks noGrp="1"/>
          </p:cNvSpPr>
          <p:nvPr>
            <p:ph idx="1"/>
          </p:nvPr>
        </p:nvSpPr>
        <p:spPr>
          <a:xfrm>
            <a:off x="571472" y="1571612"/>
            <a:ext cx="8229600" cy="4525963"/>
          </a:xfrm>
        </p:spPr>
        <p:txBody>
          <a:bodyPr/>
          <a:lstStyle/>
          <a:p>
            <a:pPr>
              <a:lnSpc>
                <a:spcPct val="150000"/>
              </a:lnSpc>
              <a:buFontTx/>
              <a:buNone/>
            </a:pPr>
            <a:r>
              <a:rPr lang="tr-TR" dirty="0"/>
              <a:t>             </a:t>
            </a:r>
            <a:r>
              <a:rPr lang="tr-TR" dirty="0">
                <a:latin typeface="Arial" pitchFamily="34" charset="0"/>
                <a:cs typeface="Arial" pitchFamily="34" charset="0"/>
              </a:rPr>
              <a:t> </a:t>
            </a:r>
            <a:r>
              <a:rPr lang="tr-TR" sz="2400" dirty="0">
                <a:latin typeface="Arial" pitchFamily="34" charset="0"/>
                <a:cs typeface="Arial" pitchFamily="34" charset="0"/>
              </a:rPr>
              <a:t>                                                          </a:t>
            </a:r>
            <a:r>
              <a:rPr lang="tr-TR" sz="2400" dirty="0"/>
              <a:t> </a:t>
            </a:r>
            <a:r>
              <a:rPr lang="tr-TR" dirty="0"/>
              <a:t>          	</a:t>
            </a:r>
            <a:r>
              <a:rPr lang="tr-TR" sz="2000" dirty="0">
                <a:latin typeface="Arial" pitchFamily="34" charset="0"/>
                <a:cs typeface="Arial" pitchFamily="34" charset="0"/>
              </a:rPr>
              <a:t>İhracat işlemlerine aracılık eden İhracat Genel Müdürlüğü’ne bağlı olarak çalışan kuruluşlardır. Aynı zamanda sektör temsilcilerinden de oluşan Yönetim Kurulları sektörün gelişimine katkı sağlar ve Birlik Genel Sekreterliği ile koordineli olarak çeşitli projelerde yer alırlar.</a:t>
            </a:r>
          </a:p>
        </p:txBody>
      </p:sp>
    </p:spTree>
  </p:cSld>
  <p:clrMapOvr>
    <a:masterClrMapping/>
  </p:clrMapOvr>
  <p:transition>
    <p:whee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idx="1"/>
          </p:nvPr>
        </p:nvPicPr>
        <p:blipFill>
          <a:blip r:embed="rId2"/>
          <a:srcRect/>
          <a:stretch>
            <a:fillRect/>
          </a:stretch>
        </p:blipFill>
        <p:spPr bwMode="auto">
          <a:xfrm>
            <a:off x="-2214610" y="214290"/>
            <a:ext cx="12060000" cy="6780442"/>
          </a:xfrm>
          <a:prstGeom prst="rect">
            <a:avLst/>
          </a:prstGeom>
          <a:noFill/>
          <a:ln w="9525">
            <a:noFill/>
            <a:miter lim="800000"/>
            <a:headEnd/>
            <a:tailEnd/>
          </a:ln>
          <a:effectLst/>
        </p:spPr>
      </p:pic>
    </p:spTree>
  </p:cSld>
  <p:clrMapOvr>
    <a:masterClrMapping/>
  </p:clrMapOvr>
  <p:transition>
    <p:whee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idx="1"/>
          </p:nvPr>
        </p:nvSpPr>
        <p:spPr/>
        <p:txBody>
          <a:bodyPr/>
          <a:lstStyle/>
          <a:p>
            <a:endParaRPr lang="tr-TR"/>
          </a:p>
        </p:txBody>
      </p:sp>
      <p:pic>
        <p:nvPicPr>
          <p:cNvPr id="33794" name="Picture 2"/>
          <p:cNvPicPr>
            <a:picLocks noChangeAspect="1" noChangeArrowheads="1"/>
          </p:cNvPicPr>
          <p:nvPr/>
        </p:nvPicPr>
        <p:blipFill>
          <a:blip r:embed="rId2"/>
          <a:srcRect/>
          <a:stretch>
            <a:fillRect/>
          </a:stretch>
        </p:blipFill>
        <p:spPr bwMode="auto">
          <a:xfrm>
            <a:off x="-571536" y="0"/>
            <a:ext cx="14150902" cy="7956000"/>
          </a:xfrm>
          <a:prstGeom prst="rect">
            <a:avLst/>
          </a:prstGeom>
          <a:noFill/>
          <a:ln w="9525">
            <a:noFill/>
            <a:miter lim="800000"/>
            <a:headEnd/>
            <a:tailEnd/>
          </a:ln>
          <a:effectLst/>
        </p:spPr>
      </p:pic>
    </p:spTree>
  </p:cSld>
  <p:clrMapOvr>
    <a:masterClrMapping/>
  </p:clrMapOvr>
  <p:transition>
    <p:whee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ctrTitle"/>
          </p:nvPr>
        </p:nvSpPr>
        <p:spPr>
          <a:xfrm>
            <a:off x="714348" y="1714488"/>
            <a:ext cx="7741620" cy="664257"/>
          </a:xfrm>
        </p:spPr>
        <p:txBody>
          <a:bodyPr/>
          <a:lstStyle/>
          <a:p>
            <a:r>
              <a:rPr lang="tr-TR" sz="2400" dirty="0">
                <a:solidFill>
                  <a:srgbClr val="FF0000"/>
                </a:solidFill>
                <a:latin typeface="Arial" pitchFamily="34" charset="0"/>
                <a:cs typeface="Arial" pitchFamily="34" charset="0"/>
              </a:rPr>
              <a:t>TİM (TÜRKİYE İHRACATÇILAR MECLİSİ)</a:t>
            </a:r>
            <a:br>
              <a:rPr lang="tr-TR" sz="2400" dirty="0">
                <a:solidFill>
                  <a:srgbClr val="FF0000"/>
                </a:solidFill>
                <a:latin typeface="Arial" pitchFamily="34" charset="0"/>
                <a:cs typeface="Arial" pitchFamily="34" charset="0"/>
              </a:rPr>
            </a:br>
            <a:endParaRPr lang="tr-TR" sz="2400" dirty="0">
              <a:solidFill>
                <a:srgbClr val="FF0000"/>
              </a:solidFill>
              <a:latin typeface="Arial" pitchFamily="34" charset="0"/>
              <a:cs typeface="Arial" pitchFamily="34" charset="0"/>
            </a:endParaRPr>
          </a:p>
        </p:txBody>
      </p:sp>
      <p:sp>
        <p:nvSpPr>
          <p:cNvPr id="4" name="3 Alt Başlık"/>
          <p:cNvSpPr>
            <a:spLocks noGrp="1"/>
          </p:cNvSpPr>
          <p:nvPr>
            <p:ph type="subTitle" idx="1"/>
          </p:nvPr>
        </p:nvSpPr>
        <p:spPr>
          <a:xfrm>
            <a:off x="683568" y="2348880"/>
            <a:ext cx="7560840" cy="3528392"/>
          </a:xfrm>
        </p:spPr>
        <p:txBody>
          <a:bodyPr/>
          <a:lstStyle/>
          <a:p>
            <a:pPr algn="l">
              <a:lnSpc>
                <a:spcPct val="150000"/>
              </a:lnSpc>
            </a:pPr>
            <a:r>
              <a:rPr lang="tr-TR" sz="1400" dirty="0">
                <a:latin typeface="Arial" pitchFamily="34" charset="0"/>
                <a:cs typeface="Arial" pitchFamily="34" charset="0"/>
              </a:rPr>
              <a:t>	</a:t>
            </a:r>
            <a:r>
              <a:rPr lang="tr-TR" sz="2000" dirty="0">
                <a:latin typeface="Arial" pitchFamily="34" charset="0"/>
                <a:cs typeface="Arial" pitchFamily="34" charset="0"/>
              </a:rPr>
              <a:t>Bakanlar Kurulu’nun 5 Temmuz 1993 tarihinde aldığı 93/4616 sayılı kararıyla kurulan Türkiye İhracatçılar Meclisi (TİM), ihracatçı birliklerin bir üst kurulu durumundadır. </a:t>
            </a:r>
          </a:p>
          <a:p>
            <a:pPr algn="l">
              <a:lnSpc>
                <a:spcPct val="150000"/>
              </a:lnSpc>
            </a:pPr>
            <a:r>
              <a:rPr lang="tr-TR" sz="2000" dirty="0">
                <a:latin typeface="Arial" pitchFamily="34" charset="0"/>
                <a:cs typeface="Arial" pitchFamily="34" charset="0"/>
              </a:rPr>
              <a:t>	TİM, ihracatçı birlikleri arasında koordinasyonu ve dayanışmayı sağlamak, ihracatçıların sorunlarının çözümüne yönelik çalışmalar yapmak, ihracat hedef ve politikalarının belirlenmesine yardımcı olmak ve ihracatçıları en üst düzeyde temsil etmek üzere kurulmuştur. </a:t>
            </a:r>
          </a:p>
          <a:p>
            <a:endParaRPr lang="tr-TR" dirty="0"/>
          </a:p>
        </p:txBody>
      </p:sp>
      <p:pic>
        <p:nvPicPr>
          <p:cNvPr id="5" name="Picture 2" descr="Birlikler"/>
          <p:cNvPicPr>
            <a:picLocks noChangeAspect="1" noChangeArrowheads="1"/>
          </p:cNvPicPr>
          <p:nvPr/>
        </p:nvPicPr>
        <p:blipFill>
          <a:blip r:embed="rId2"/>
          <a:srcRect/>
          <a:stretch>
            <a:fillRect/>
          </a:stretch>
        </p:blipFill>
        <p:spPr bwMode="auto">
          <a:xfrm>
            <a:off x="642910" y="428604"/>
            <a:ext cx="2844000" cy="952739"/>
          </a:xfrm>
          <a:prstGeom prst="rect">
            <a:avLst/>
          </a:prstGeom>
          <a:noFill/>
        </p:spPr>
      </p:pic>
    </p:spTree>
  </p:cSld>
  <p:clrMapOvr>
    <a:masterClrMapping/>
  </p:clrMapOvr>
  <p:transition>
    <p:whee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714356"/>
            <a:ext cx="8229600" cy="1143000"/>
          </a:xfrm>
        </p:spPr>
        <p:txBody>
          <a:bodyPr/>
          <a:lstStyle/>
          <a:p>
            <a:r>
              <a:rPr lang="tr-TR" sz="2400" dirty="0">
                <a:solidFill>
                  <a:srgbClr val="FF0000"/>
                </a:solidFill>
                <a:latin typeface="Arial" pitchFamily="34" charset="0"/>
                <a:cs typeface="Arial" pitchFamily="34" charset="0"/>
              </a:rPr>
              <a:t>TİM (TÜRKİYE İHRACATÇILAR MECLİSİ) ‘in Görevleri</a:t>
            </a:r>
            <a:r>
              <a:rPr lang="tr-TR" sz="2400" b="1" i="1" dirty="0">
                <a:solidFill>
                  <a:srgbClr val="FF0000"/>
                </a:solidFill>
                <a:latin typeface="Arial" pitchFamily="34" charset="0"/>
                <a:cs typeface="Arial" pitchFamily="34" charset="0"/>
              </a:rPr>
              <a:t/>
            </a:r>
            <a:br>
              <a:rPr lang="tr-TR" sz="2400" b="1" i="1" dirty="0">
                <a:solidFill>
                  <a:srgbClr val="FF0000"/>
                </a:solidFill>
                <a:latin typeface="Arial" pitchFamily="34" charset="0"/>
                <a:cs typeface="Arial" pitchFamily="34" charset="0"/>
              </a:rPr>
            </a:br>
            <a:endParaRPr lang="tr-TR" sz="2400" dirty="0">
              <a:solidFill>
                <a:srgbClr val="FF0000"/>
              </a:solidFill>
              <a:latin typeface="Arial" pitchFamily="34" charset="0"/>
              <a:cs typeface="Arial" pitchFamily="34" charset="0"/>
            </a:endParaRPr>
          </a:p>
        </p:txBody>
      </p:sp>
      <p:sp>
        <p:nvSpPr>
          <p:cNvPr id="3" name="2 İçerik Yer Tutucusu"/>
          <p:cNvSpPr>
            <a:spLocks noGrp="1"/>
          </p:cNvSpPr>
          <p:nvPr>
            <p:ph idx="1"/>
          </p:nvPr>
        </p:nvSpPr>
        <p:spPr/>
        <p:txBody>
          <a:bodyPr/>
          <a:lstStyle/>
          <a:p>
            <a:pPr>
              <a:lnSpc>
                <a:spcPct val="150000"/>
              </a:lnSpc>
              <a:buNone/>
            </a:pPr>
            <a:r>
              <a:rPr lang="tr-TR" sz="2000" dirty="0">
                <a:solidFill>
                  <a:schemeClr val="tx1"/>
                </a:solidFill>
                <a:latin typeface="Arial" pitchFamily="34" charset="0"/>
                <a:cs typeface="Arial" pitchFamily="34" charset="0"/>
              </a:rPr>
              <a:t>       Türkiye İhracatının özel sektör cephesinin en üst örgütü olan TİM;</a:t>
            </a:r>
          </a:p>
          <a:p>
            <a:pPr>
              <a:lnSpc>
                <a:spcPct val="150000"/>
              </a:lnSpc>
              <a:buNone/>
            </a:pPr>
            <a:r>
              <a:rPr lang="tr-TR" sz="2000" dirty="0">
                <a:solidFill>
                  <a:schemeClr val="tx1"/>
                </a:solidFill>
                <a:latin typeface="Arial" pitchFamily="34" charset="0"/>
                <a:cs typeface="Arial" pitchFamily="34" charset="0"/>
              </a:rPr>
              <a:t>-Özel sektör adına bütün ihracatçıları,</a:t>
            </a:r>
          </a:p>
          <a:p>
            <a:pPr>
              <a:lnSpc>
                <a:spcPct val="150000"/>
              </a:lnSpc>
              <a:buNone/>
            </a:pPr>
            <a:r>
              <a:rPr lang="tr-TR" sz="2000" dirty="0">
                <a:solidFill>
                  <a:schemeClr val="tx1"/>
                </a:solidFill>
                <a:latin typeface="Arial" pitchFamily="34" charset="0"/>
                <a:cs typeface="Arial" pitchFamily="34" charset="0"/>
              </a:rPr>
              <a:t>-Bugün faaliyette bulunan 57 ihracatçı birliğini,</a:t>
            </a:r>
          </a:p>
          <a:p>
            <a:pPr>
              <a:lnSpc>
                <a:spcPct val="150000"/>
              </a:lnSpc>
              <a:buNone/>
            </a:pPr>
            <a:r>
              <a:rPr lang="nb-NO" sz="2000" dirty="0">
                <a:solidFill>
                  <a:schemeClr val="tx1"/>
                </a:solidFill>
                <a:latin typeface="Arial" pitchFamily="34" charset="0"/>
                <a:cs typeface="Arial" pitchFamily="34" charset="0"/>
              </a:rPr>
              <a:t>-İhracatçı Birliklerine hizmet veren 13 genel sekreterliği,</a:t>
            </a:r>
            <a:endParaRPr lang="tr-TR" sz="2000" dirty="0">
              <a:solidFill>
                <a:schemeClr val="tx1"/>
              </a:solidFill>
              <a:latin typeface="Arial" pitchFamily="34" charset="0"/>
              <a:cs typeface="Arial" pitchFamily="34" charset="0"/>
            </a:endParaRPr>
          </a:p>
          <a:p>
            <a:pPr>
              <a:lnSpc>
                <a:spcPct val="150000"/>
              </a:lnSpc>
              <a:buNone/>
            </a:pPr>
            <a:r>
              <a:rPr lang="tr-TR" sz="2000" dirty="0">
                <a:solidFill>
                  <a:schemeClr val="tx1"/>
                </a:solidFill>
                <a:latin typeface="Arial" pitchFamily="34" charset="0"/>
                <a:cs typeface="Arial" pitchFamily="34" charset="0"/>
              </a:rPr>
              <a:t>-İcra Komitesi, madde bazında dengeli bir ağırlığa sahip olduğundan bütün ihracat kalemlerini temsil etmektedir.</a:t>
            </a:r>
          </a:p>
          <a:p>
            <a:endParaRPr lang="tr-TR" dirty="0"/>
          </a:p>
        </p:txBody>
      </p:sp>
      <p:pic>
        <p:nvPicPr>
          <p:cNvPr id="8194" name="Picture 2" descr="Birlikler"/>
          <p:cNvPicPr>
            <a:picLocks noChangeAspect="1" noChangeArrowheads="1"/>
          </p:cNvPicPr>
          <p:nvPr/>
        </p:nvPicPr>
        <p:blipFill>
          <a:blip r:embed="rId2"/>
          <a:srcRect/>
          <a:stretch>
            <a:fillRect/>
          </a:stretch>
        </p:blipFill>
        <p:spPr bwMode="auto">
          <a:xfrm>
            <a:off x="2214546" y="5214950"/>
            <a:ext cx="3546273" cy="1188000"/>
          </a:xfrm>
          <a:prstGeom prst="rect">
            <a:avLst/>
          </a:prstGeom>
          <a:noFill/>
        </p:spPr>
      </p:pic>
    </p:spTree>
  </p:cSld>
  <p:clrMapOvr>
    <a:masterClrMapping/>
  </p:clrMapOvr>
  <p:transition>
    <p:whee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1000108"/>
            <a:ext cx="8329642" cy="488968"/>
          </a:xfrm>
        </p:spPr>
        <p:txBody>
          <a:bodyPr/>
          <a:lstStyle/>
          <a:p>
            <a:r>
              <a:rPr lang="tr-TR" sz="2400" dirty="0">
                <a:solidFill>
                  <a:srgbClr val="FF0000"/>
                </a:solidFill>
                <a:latin typeface="Arial" pitchFamily="34" charset="0"/>
                <a:cs typeface="Arial" pitchFamily="34" charset="0"/>
              </a:rPr>
              <a:t>TİM (TÜRKİYE İHRACATÇILAR MECLİSİ) ‘in AMAÇLARI</a:t>
            </a:r>
            <a:r>
              <a:rPr lang="tr-TR" dirty="0">
                <a:solidFill>
                  <a:srgbClr val="FF0000"/>
                </a:solidFill>
                <a:latin typeface="Arial" pitchFamily="34" charset="0"/>
                <a:cs typeface="Arial" pitchFamily="34" charset="0"/>
              </a:rPr>
              <a:t/>
            </a:r>
            <a:br>
              <a:rPr lang="tr-TR" dirty="0">
                <a:solidFill>
                  <a:srgbClr val="FF0000"/>
                </a:solidFill>
                <a:latin typeface="Arial" pitchFamily="34" charset="0"/>
                <a:cs typeface="Arial" pitchFamily="34" charset="0"/>
              </a:rPr>
            </a:br>
            <a:endParaRPr lang="tr-TR" dirty="0">
              <a:solidFill>
                <a:srgbClr val="FF0000"/>
              </a:solidFill>
              <a:latin typeface="Arial" pitchFamily="34" charset="0"/>
              <a:cs typeface="Arial" pitchFamily="34" charset="0"/>
            </a:endParaRPr>
          </a:p>
        </p:txBody>
      </p:sp>
      <p:sp>
        <p:nvSpPr>
          <p:cNvPr id="3" name="2 İçerik Yer Tutucusu"/>
          <p:cNvSpPr>
            <a:spLocks noGrp="1"/>
          </p:cNvSpPr>
          <p:nvPr>
            <p:ph idx="1"/>
          </p:nvPr>
        </p:nvSpPr>
        <p:spPr/>
        <p:txBody>
          <a:bodyPr/>
          <a:lstStyle/>
          <a:p>
            <a:pPr>
              <a:lnSpc>
                <a:spcPct val="150000"/>
              </a:lnSpc>
              <a:buNone/>
            </a:pPr>
            <a:r>
              <a:rPr lang="tr-TR" dirty="0">
                <a:solidFill>
                  <a:schemeClr val="tx1"/>
                </a:solidFill>
                <a:latin typeface="+mn-lt"/>
                <a:ea typeface="+mn-ea"/>
                <a:cs typeface="+mn-cs"/>
              </a:rPr>
              <a:t>   </a:t>
            </a:r>
            <a:r>
              <a:rPr lang="tr-TR" sz="2000" dirty="0">
                <a:solidFill>
                  <a:schemeClr val="tx1"/>
                </a:solidFill>
                <a:latin typeface="Arial" pitchFamily="34" charset="0"/>
                <a:cs typeface="Arial" pitchFamily="34" charset="0"/>
              </a:rPr>
              <a:t>-İhracatçıların ortak sorunlarına çözüm aramayı,</a:t>
            </a:r>
          </a:p>
          <a:p>
            <a:pPr>
              <a:lnSpc>
                <a:spcPct val="150000"/>
              </a:lnSpc>
              <a:buNone/>
            </a:pPr>
            <a:r>
              <a:rPr lang="tr-TR" sz="2000" dirty="0">
                <a:solidFill>
                  <a:schemeClr val="tx1"/>
                </a:solidFill>
                <a:latin typeface="Arial" pitchFamily="34" charset="0"/>
                <a:cs typeface="Arial" pitchFamily="34" charset="0"/>
              </a:rPr>
              <a:t>     -İhracatçıların sorunlarının tartışıldığı bir platform olmayı,</a:t>
            </a:r>
          </a:p>
          <a:p>
            <a:pPr>
              <a:lnSpc>
                <a:spcPct val="150000"/>
              </a:lnSpc>
              <a:buNone/>
            </a:pPr>
            <a:r>
              <a:rPr lang="tr-TR" sz="2000" dirty="0">
                <a:solidFill>
                  <a:schemeClr val="tx1"/>
                </a:solidFill>
                <a:latin typeface="Arial" pitchFamily="34" charset="0"/>
                <a:cs typeface="Arial" pitchFamily="34" charset="0"/>
              </a:rPr>
              <a:t>     -Kamu ve özel sektör kuruluşları ile ihracatçılar ve karar vericiler arasında koordinasyonu sağlamayı,</a:t>
            </a:r>
          </a:p>
          <a:p>
            <a:pPr>
              <a:lnSpc>
                <a:spcPct val="150000"/>
              </a:lnSpc>
              <a:buNone/>
            </a:pPr>
            <a:r>
              <a:rPr lang="tr-TR" sz="2000" dirty="0">
                <a:solidFill>
                  <a:schemeClr val="tx1"/>
                </a:solidFill>
                <a:latin typeface="Arial" pitchFamily="34" charset="0"/>
                <a:cs typeface="Arial" pitchFamily="34" charset="0"/>
              </a:rPr>
              <a:t>     -İhracatın geliştirilmesi ve sorunlarının çözülmesi yolunda politikalar oluşturmayı,</a:t>
            </a:r>
          </a:p>
          <a:p>
            <a:pPr>
              <a:lnSpc>
                <a:spcPct val="150000"/>
              </a:lnSpc>
              <a:buNone/>
            </a:pPr>
            <a:r>
              <a:rPr lang="tr-TR" sz="2000" dirty="0">
                <a:solidFill>
                  <a:schemeClr val="tx1"/>
                </a:solidFill>
                <a:latin typeface="Arial" pitchFamily="34" charset="0"/>
                <a:cs typeface="Arial" pitchFamily="34" charset="0"/>
              </a:rPr>
              <a:t>      -İhracatçıları yurt içinde ve yurtdışında üst düzeyde temsil etmeyi amaçlamaktadır.</a:t>
            </a:r>
          </a:p>
          <a:p>
            <a:endParaRPr lang="tr-TR" dirty="0"/>
          </a:p>
        </p:txBody>
      </p:sp>
    </p:spTree>
  </p:cSld>
  <p:clrMapOvr>
    <a:masterClrMapping/>
  </p:clrMapOvr>
  <p:transition>
    <p:whee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125D0B7C-9F73-4991-9712-2E4085155199}"/>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xmlns="" id="{897E562A-EE48-4EB2-A45F-87AD73BDD68D}"/>
              </a:ext>
            </a:extLst>
          </p:cNvPr>
          <p:cNvPicPr>
            <a:picLocks noChangeAspect="1"/>
          </p:cNvPicPr>
          <p:nvPr/>
        </p:nvPicPr>
        <p:blipFill>
          <a:blip r:embed="rId2"/>
          <a:stretch>
            <a:fillRect/>
          </a:stretch>
        </p:blipFill>
        <p:spPr>
          <a:xfrm>
            <a:off x="-2916832" y="0"/>
            <a:ext cx="13897532" cy="7848000"/>
          </a:xfrm>
          <a:prstGeom prst="rect">
            <a:avLst/>
          </a:prstGeom>
        </p:spPr>
      </p:pic>
    </p:spTree>
    <p:extLst>
      <p:ext uri="{BB962C8B-B14F-4D97-AF65-F5344CB8AC3E}">
        <p14:creationId xmlns:p14="http://schemas.microsoft.com/office/powerpoint/2010/main" xmlns="" val="1955935563"/>
      </p:ext>
    </p:extLst>
  </p:cSld>
  <p:clrMapOvr>
    <a:masterClrMapping/>
  </p:clrMapOvr>
  <p:transition>
    <p:whee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20688"/>
            <a:ext cx="8229600" cy="1143000"/>
          </a:xfrm>
        </p:spPr>
        <p:txBody>
          <a:bodyPr/>
          <a:lstStyle/>
          <a:p>
            <a:r>
              <a:rPr lang="tr-TR" sz="2400" dirty="0">
                <a:solidFill>
                  <a:srgbClr val="FF0000"/>
                </a:solidFill>
                <a:latin typeface="Arial" pitchFamily="34" charset="0"/>
                <a:cs typeface="Arial" pitchFamily="34" charset="0"/>
              </a:rPr>
              <a:t>Dış Ticaretin Ödemeler Dengesi İçindeki Yeri ve Önemi </a:t>
            </a:r>
            <a:r>
              <a:rPr lang="tr-TR" sz="2800" dirty="0">
                <a:solidFill>
                  <a:srgbClr val="FF0000"/>
                </a:solidFill>
                <a:latin typeface="Arial" pitchFamily="34" charset="0"/>
                <a:cs typeface="Arial" pitchFamily="34" charset="0"/>
              </a:rPr>
              <a:t/>
            </a:r>
            <a:br>
              <a:rPr lang="tr-TR" sz="2800" dirty="0">
                <a:solidFill>
                  <a:srgbClr val="FF0000"/>
                </a:solidFill>
                <a:latin typeface="Arial" pitchFamily="34" charset="0"/>
                <a:cs typeface="Arial" pitchFamily="34" charset="0"/>
              </a:rPr>
            </a:br>
            <a:endParaRPr lang="tr-TR" sz="2800" dirty="0">
              <a:solidFill>
                <a:srgbClr val="FF0000"/>
              </a:solidFill>
              <a:latin typeface="Arial" pitchFamily="34" charset="0"/>
              <a:cs typeface="Arial" pitchFamily="34" charset="0"/>
            </a:endParaRPr>
          </a:p>
        </p:txBody>
      </p:sp>
      <p:sp>
        <p:nvSpPr>
          <p:cNvPr id="3" name="2 İçerik Yer Tutucusu"/>
          <p:cNvSpPr>
            <a:spLocks noGrp="1"/>
          </p:cNvSpPr>
          <p:nvPr>
            <p:ph idx="1"/>
          </p:nvPr>
        </p:nvSpPr>
        <p:spPr/>
        <p:txBody>
          <a:bodyPr/>
          <a:lstStyle/>
          <a:p>
            <a:pPr marL="0" indent="0">
              <a:lnSpc>
                <a:spcPct val="150000"/>
              </a:lnSpc>
              <a:buNone/>
            </a:pPr>
            <a:r>
              <a:rPr lang="tr-TR" dirty="0"/>
              <a:t>	</a:t>
            </a:r>
            <a:r>
              <a:rPr lang="tr-TR" sz="2000" dirty="0">
                <a:latin typeface="Arial" panose="020B0604020202020204" pitchFamily="34" charset="0"/>
                <a:cs typeface="Arial" panose="020B0604020202020204" pitchFamily="34" charset="0"/>
              </a:rPr>
              <a:t>Bir ülkenin dövizle ifade edilen gelir ve giderler toplamına ödemeler dengesi denir.</a:t>
            </a:r>
          </a:p>
          <a:p>
            <a:pPr marL="0" indent="0">
              <a:lnSpc>
                <a:spcPct val="150000"/>
              </a:lnSpc>
              <a:buNone/>
            </a:pPr>
            <a:r>
              <a:rPr lang="tr-TR" sz="2000" dirty="0">
                <a:latin typeface="Arial" panose="020B0604020202020204" pitchFamily="34" charset="0"/>
                <a:cs typeface="Arial" panose="020B0604020202020204" pitchFamily="34" charset="0"/>
              </a:rPr>
              <a:t>	Ödemeler Dengesi Hesapları:</a:t>
            </a:r>
          </a:p>
          <a:p>
            <a:pPr marL="457200" indent="-457200">
              <a:lnSpc>
                <a:spcPct val="150000"/>
              </a:lnSpc>
              <a:buAutoNum type="arabicParenR"/>
            </a:pPr>
            <a:r>
              <a:rPr lang="tr-TR" sz="2000" dirty="0">
                <a:latin typeface="Arial" panose="020B0604020202020204" pitchFamily="34" charset="0"/>
                <a:cs typeface="Arial" panose="020B0604020202020204" pitchFamily="34" charset="0"/>
              </a:rPr>
              <a:t>Cari İşlemler Hesabı: Uluslararası mal ve hizmetlere ilişkin gelir ve giderlerin toplandığı bir hesaptır. (Dış Ticaret =</a:t>
            </a:r>
            <a:r>
              <a:rPr lang="tr-TR" sz="2000" dirty="0" err="1">
                <a:latin typeface="Arial" panose="020B0604020202020204" pitchFamily="34" charset="0"/>
                <a:cs typeface="Arial" panose="020B0604020202020204" pitchFamily="34" charset="0"/>
              </a:rPr>
              <a:t>İthalat+İhracat</a:t>
            </a:r>
            <a:r>
              <a:rPr lang="tr-TR" sz="2000" dirty="0">
                <a:latin typeface="Arial" panose="020B0604020202020204" pitchFamily="34" charset="0"/>
                <a:cs typeface="Arial" panose="020B0604020202020204" pitchFamily="34" charset="0"/>
              </a:rPr>
              <a:t>) </a:t>
            </a:r>
          </a:p>
          <a:p>
            <a:pPr marL="457200" indent="-457200">
              <a:lnSpc>
                <a:spcPct val="150000"/>
              </a:lnSpc>
              <a:buAutoNum type="arabicParenR"/>
            </a:pPr>
            <a:r>
              <a:rPr lang="tr-TR" sz="2000" dirty="0">
                <a:latin typeface="Arial" panose="020B0604020202020204" pitchFamily="34" charset="0"/>
                <a:cs typeface="Arial" panose="020B0604020202020204" pitchFamily="34" charset="0"/>
              </a:rPr>
              <a:t>Sermaye Hareketleri</a:t>
            </a:r>
          </a:p>
          <a:p>
            <a:pPr marL="457200" indent="-457200">
              <a:lnSpc>
                <a:spcPct val="150000"/>
              </a:lnSpc>
              <a:buAutoNum type="arabicParenR"/>
            </a:pPr>
            <a:r>
              <a:rPr lang="tr-TR" sz="2000" dirty="0">
                <a:latin typeface="Arial" panose="020B0604020202020204" pitchFamily="34" charset="0"/>
                <a:cs typeface="Arial" panose="020B0604020202020204" pitchFamily="34" charset="0"/>
              </a:rPr>
              <a:t>Krediler</a:t>
            </a:r>
          </a:p>
          <a:p>
            <a:pPr marL="457200" indent="-457200">
              <a:lnSpc>
                <a:spcPct val="150000"/>
              </a:lnSpc>
              <a:buAutoNum type="arabicParenR"/>
            </a:pPr>
            <a:r>
              <a:rPr lang="tr-TR" sz="2000" dirty="0">
                <a:latin typeface="Arial" panose="020B0604020202020204" pitchFamily="34" charset="0"/>
                <a:cs typeface="Arial" panose="020B0604020202020204" pitchFamily="34" charset="0"/>
              </a:rPr>
              <a:t>Merkez Bankası Rezerv Hareketleri</a:t>
            </a:r>
          </a:p>
        </p:txBody>
      </p:sp>
    </p:spTree>
  </p:cSld>
  <p:clrMapOvr>
    <a:masterClrMapping/>
  </p:clrMapOvr>
  <p:transition>
    <p:whee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6BF3B3D3-1F2D-4393-BC5D-A5199E1119F4}"/>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xmlns="" id="{20A084E4-A3D1-4771-BDEC-A9E142671CC9}"/>
              </a:ext>
            </a:extLst>
          </p:cNvPr>
          <p:cNvPicPr>
            <a:picLocks noChangeAspect="1"/>
          </p:cNvPicPr>
          <p:nvPr/>
        </p:nvPicPr>
        <p:blipFill>
          <a:blip r:embed="rId2"/>
          <a:stretch>
            <a:fillRect/>
          </a:stretch>
        </p:blipFill>
        <p:spPr>
          <a:xfrm>
            <a:off x="-2340768" y="0"/>
            <a:ext cx="14088770" cy="7956000"/>
          </a:xfrm>
          <a:prstGeom prst="rect">
            <a:avLst/>
          </a:prstGeom>
        </p:spPr>
      </p:pic>
    </p:spTree>
    <p:extLst>
      <p:ext uri="{BB962C8B-B14F-4D97-AF65-F5344CB8AC3E}">
        <p14:creationId xmlns:p14="http://schemas.microsoft.com/office/powerpoint/2010/main" xmlns="" val="3439234814"/>
      </p:ext>
    </p:extLst>
  </p:cSld>
  <p:clrMapOvr>
    <a:masterClrMapping/>
  </p:clrMapOvr>
  <p:transition>
    <p:whee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dirty="0">
                <a:solidFill>
                  <a:srgbClr val="FF0000"/>
                </a:solidFill>
                <a:latin typeface="Arial" pitchFamily="34" charset="0"/>
                <a:cs typeface="Arial" pitchFamily="34" charset="0"/>
              </a:rPr>
              <a:t>Milletlerarası Ticaret Odası (I.C.C.)</a:t>
            </a:r>
          </a:p>
        </p:txBody>
      </p:sp>
      <p:sp>
        <p:nvSpPr>
          <p:cNvPr id="3" name="2 İçerik Yer Tutucusu"/>
          <p:cNvSpPr>
            <a:spLocks noGrp="1"/>
          </p:cNvSpPr>
          <p:nvPr>
            <p:ph idx="1"/>
          </p:nvPr>
        </p:nvSpPr>
        <p:spPr>
          <a:xfrm>
            <a:off x="428596" y="1214422"/>
            <a:ext cx="8572560" cy="5286412"/>
          </a:xfrm>
        </p:spPr>
        <p:txBody>
          <a:bodyPr/>
          <a:lstStyle/>
          <a:p>
            <a:pPr>
              <a:lnSpc>
                <a:spcPct val="150000"/>
              </a:lnSpc>
              <a:buNone/>
            </a:pPr>
            <a:r>
              <a:rPr lang="tr-TR" sz="2000" dirty="0">
                <a:latin typeface="Arial" pitchFamily="34" charset="0"/>
                <a:cs typeface="Arial" pitchFamily="34" charset="0"/>
              </a:rPr>
              <a:t>		ICC, temel misyonu açık ticareti ve yatırımları desteklemek, işletmelere yaşadıkları zorluklar hakkında yardım etmek ve işletmeleri yükselen şekilde entegre olan dünya ekonomisinin fırsatları ile buluşturmaya çalışmak olan dünya çapında bir sivil toplum örgütüdür. 	1919’da kurulan ICC, günümüzde küresel olarak 6 milyonun üzerinde teşebbüs ve 130’dan fazla ülkeden ticaret odaları ve meslek birliklerini bünyesinde barındırmaktadır. Yerel kuruluşlar, sorunlarını iletmek üzere ülkelerindeki ICC üyeleriyle birlikte çalışmakta ve </a:t>
            </a:r>
            <a:r>
              <a:rPr lang="tr-TR" sz="2000" dirty="0" err="1">
                <a:latin typeface="Arial" pitchFamily="34" charset="0"/>
                <a:cs typeface="Arial" pitchFamily="34" charset="0"/>
              </a:rPr>
              <a:t>ICC’nin</a:t>
            </a:r>
            <a:r>
              <a:rPr lang="tr-TR" sz="2000" dirty="0">
                <a:latin typeface="Arial" pitchFamily="34" charset="0"/>
                <a:cs typeface="Arial" pitchFamily="34" charset="0"/>
              </a:rPr>
              <a:t> belirlediği politikaları ilgili devlet kurumlarına iletmektedir. </a:t>
            </a:r>
          </a:p>
          <a:p>
            <a:pPr>
              <a:lnSpc>
                <a:spcPct val="150000"/>
              </a:lnSpc>
              <a:buNone/>
            </a:pPr>
            <a:r>
              <a:rPr lang="tr-TR" sz="2000" dirty="0">
                <a:latin typeface="Arial" pitchFamily="34" charset="0"/>
                <a:cs typeface="Arial" pitchFamily="34" charset="0"/>
              </a:rPr>
              <a:t>		</a:t>
            </a:r>
          </a:p>
        </p:txBody>
      </p:sp>
      <p:pic>
        <p:nvPicPr>
          <p:cNvPr id="41986" name="Picture 2" descr="http://icc.tobb.org.tr/images/index_r1_c2.jpg"/>
          <p:cNvPicPr>
            <a:picLocks noChangeAspect="1" noChangeArrowheads="1"/>
          </p:cNvPicPr>
          <p:nvPr/>
        </p:nvPicPr>
        <p:blipFill>
          <a:blip r:embed="rId2"/>
          <a:srcRect/>
          <a:stretch>
            <a:fillRect/>
          </a:stretch>
        </p:blipFill>
        <p:spPr bwMode="auto">
          <a:xfrm>
            <a:off x="1142976" y="5572140"/>
            <a:ext cx="7062540" cy="828000"/>
          </a:xfrm>
          <a:prstGeom prst="rect">
            <a:avLst/>
          </a:prstGeom>
          <a:noFill/>
        </p:spPr>
      </p:pic>
    </p:spTree>
  </p:cSld>
  <p:clrMapOvr>
    <a:masterClrMapping/>
  </p:clrMapOvr>
  <p:transition>
    <p:whee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600200"/>
            <a:ext cx="8572560" cy="4400567"/>
          </a:xfrm>
        </p:spPr>
        <p:txBody>
          <a:bodyPr/>
          <a:lstStyle/>
          <a:p>
            <a:pPr>
              <a:lnSpc>
                <a:spcPct val="150000"/>
              </a:lnSpc>
              <a:buNone/>
            </a:pPr>
            <a:r>
              <a:rPr lang="tr-TR" sz="2000" dirty="0">
                <a:latin typeface="Arial" pitchFamily="34" charset="0"/>
                <a:cs typeface="Arial" pitchFamily="34" charset="0"/>
              </a:rPr>
              <a:t>		Dünya çapında bir sivil toplum örgütü olan ICC, faaliyet gösterilen tüm endüstrilerden teşebbüsler adına temsilci olarak hareket eden bir organdır. </a:t>
            </a:r>
            <a:r>
              <a:rPr lang="tr-TR" sz="2000" dirty="0" err="1">
                <a:latin typeface="Arial" pitchFamily="34" charset="0"/>
                <a:cs typeface="Arial" pitchFamily="34" charset="0"/>
              </a:rPr>
              <a:t>ICC’nin</a:t>
            </a:r>
            <a:r>
              <a:rPr lang="tr-TR" sz="2000" dirty="0">
                <a:latin typeface="Arial" pitchFamily="34" charset="0"/>
                <a:cs typeface="Arial" pitchFamily="34" charset="0"/>
              </a:rPr>
              <a:t> temel misyonu, uluslararası ticaret ve yatırımı desteklemek ve iş dünyasını küreselleşmenin fırsatlarıyla tanıştırmaktır. </a:t>
            </a:r>
          </a:p>
          <a:p>
            <a:pPr>
              <a:lnSpc>
                <a:spcPct val="150000"/>
              </a:lnSpc>
              <a:buNone/>
            </a:pPr>
            <a:r>
              <a:rPr lang="tr-TR" sz="2000" dirty="0">
                <a:latin typeface="Arial" pitchFamily="34" charset="0"/>
                <a:cs typeface="Arial" pitchFamily="34" charset="0"/>
              </a:rPr>
              <a:t>		Ticaretin barış ve refah için önemli bir güç olduğuna yönelik sarsılmaz inancı, örgütün ilk yılları olan 20. yüzyılın başlarına dayanmaktadır. </a:t>
            </a:r>
            <a:r>
              <a:rPr lang="tr-TR" sz="2000" dirty="0" err="1">
                <a:latin typeface="Arial" pitchFamily="34" charset="0"/>
                <a:cs typeface="Arial" pitchFamily="34" charset="0"/>
              </a:rPr>
              <a:t>ICC’yi</a:t>
            </a:r>
            <a:r>
              <a:rPr lang="tr-TR" sz="2000" dirty="0">
                <a:latin typeface="Arial" pitchFamily="34" charset="0"/>
                <a:cs typeface="Arial" pitchFamily="34" charset="0"/>
              </a:rPr>
              <a:t> kuran bir grup müteşebbis, kendilerini “barışın tüccarları” olarak adlandırmıştır.</a:t>
            </a:r>
          </a:p>
        </p:txBody>
      </p:sp>
      <p:pic>
        <p:nvPicPr>
          <p:cNvPr id="40962" name="Picture 2" descr="http://icc.tobb.org.tr/images/index_r1_c2.jpg"/>
          <p:cNvPicPr>
            <a:picLocks noChangeAspect="1" noChangeArrowheads="1"/>
          </p:cNvPicPr>
          <p:nvPr/>
        </p:nvPicPr>
        <p:blipFill>
          <a:blip r:embed="rId2"/>
          <a:srcRect/>
          <a:stretch>
            <a:fillRect/>
          </a:stretch>
        </p:blipFill>
        <p:spPr bwMode="auto">
          <a:xfrm>
            <a:off x="1357290" y="428604"/>
            <a:ext cx="6984000" cy="818792"/>
          </a:xfrm>
          <a:prstGeom prst="rect">
            <a:avLst/>
          </a:prstGeom>
          <a:noFill/>
        </p:spPr>
      </p:pic>
    </p:spTree>
  </p:cSld>
  <p:clrMapOvr>
    <a:masterClrMapping/>
  </p:clrMapOvr>
  <p:transition>
    <p:whee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000108"/>
            <a:ext cx="8429684" cy="4286279"/>
          </a:xfrm>
        </p:spPr>
        <p:txBody>
          <a:bodyPr/>
          <a:lstStyle/>
          <a:p>
            <a:pPr>
              <a:lnSpc>
                <a:spcPct val="150000"/>
              </a:lnSpc>
              <a:buNone/>
            </a:pPr>
            <a:r>
              <a:rPr lang="tr-TR" sz="1800" dirty="0">
                <a:latin typeface="Arial" pitchFamily="34" charset="0"/>
                <a:cs typeface="Arial" pitchFamily="34" charset="0"/>
              </a:rPr>
              <a:t>			</a:t>
            </a:r>
            <a:r>
              <a:rPr lang="tr-TR" sz="1800" dirty="0" err="1">
                <a:latin typeface="Arial" pitchFamily="34" charset="0"/>
                <a:cs typeface="Arial" pitchFamily="34" charset="0"/>
              </a:rPr>
              <a:t>ICC’nin</a:t>
            </a:r>
            <a:r>
              <a:rPr lang="tr-TR" sz="1800" dirty="0">
                <a:latin typeface="Arial" pitchFamily="34" charset="0"/>
                <a:cs typeface="Arial" pitchFamily="34" charset="0"/>
              </a:rPr>
              <a:t> üç ana faaliyeti bulunmaktadır: </a:t>
            </a:r>
          </a:p>
          <a:p>
            <a:pPr>
              <a:lnSpc>
                <a:spcPct val="150000"/>
              </a:lnSpc>
            </a:pPr>
            <a:r>
              <a:rPr lang="tr-TR" sz="1800" i="1" dirty="0">
                <a:latin typeface="Arial" pitchFamily="34" charset="0"/>
                <a:cs typeface="Arial" pitchFamily="34" charset="0"/>
              </a:rPr>
              <a:t>kural koyulması, </a:t>
            </a:r>
          </a:p>
          <a:p>
            <a:pPr>
              <a:lnSpc>
                <a:spcPct val="150000"/>
              </a:lnSpc>
            </a:pPr>
            <a:r>
              <a:rPr lang="tr-TR" sz="1800" i="1" dirty="0">
                <a:latin typeface="Arial" pitchFamily="34" charset="0"/>
                <a:cs typeface="Arial" pitchFamily="34" charset="0"/>
              </a:rPr>
              <a:t>uyuşmazlıkların çözümü ve </a:t>
            </a:r>
          </a:p>
          <a:p>
            <a:pPr>
              <a:lnSpc>
                <a:spcPct val="150000"/>
              </a:lnSpc>
            </a:pPr>
            <a:r>
              <a:rPr lang="tr-TR" sz="1800" i="1" dirty="0">
                <a:latin typeface="Arial" pitchFamily="34" charset="0"/>
                <a:cs typeface="Arial" pitchFamily="34" charset="0"/>
              </a:rPr>
              <a:t>ilke savunuculuğu. </a:t>
            </a:r>
          </a:p>
          <a:p>
            <a:pPr>
              <a:lnSpc>
                <a:spcPct val="150000"/>
              </a:lnSpc>
              <a:buNone/>
            </a:pPr>
            <a:r>
              <a:rPr lang="tr-TR" sz="1800" dirty="0">
                <a:latin typeface="Arial" pitchFamily="34" charset="0"/>
                <a:cs typeface="Arial" pitchFamily="34" charset="0"/>
              </a:rPr>
              <a:t>		Üye teşebbüs ve meslek birliklerinin de uluslararası ticaret faaliyetleri yürütüyor olmasından hareketle ICC, sınırların da ötesindeki ticareti düzenleyen kuralları belirleme noktasında önemli bir yetkiye sahiptir. Bu kurallar her ne kadar ihtiyari nitelikte de olsa, her geçen gün sayısız ticari işlemde kullanılmakta ve uluslararası ticaretin bir parçası haline gelmektedir.</a:t>
            </a:r>
          </a:p>
        </p:txBody>
      </p:sp>
      <p:pic>
        <p:nvPicPr>
          <p:cNvPr id="39938" name="Picture 2" descr="http://icc.tobb.org.tr/images/index_r1_c2.jpg"/>
          <p:cNvPicPr>
            <a:picLocks noChangeAspect="1" noChangeArrowheads="1"/>
          </p:cNvPicPr>
          <p:nvPr/>
        </p:nvPicPr>
        <p:blipFill>
          <a:blip r:embed="rId2"/>
          <a:srcRect/>
          <a:stretch>
            <a:fillRect/>
          </a:stretch>
        </p:blipFill>
        <p:spPr bwMode="auto">
          <a:xfrm>
            <a:off x="1142976" y="5143512"/>
            <a:ext cx="7344000" cy="861002"/>
          </a:xfrm>
          <a:prstGeom prst="rect">
            <a:avLst/>
          </a:prstGeom>
          <a:noFill/>
        </p:spPr>
      </p:pic>
    </p:spTree>
  </p:cSld>
  <p:clrMapOvr>
    <a:masterClrMapping/>
  </p:clrMapOvr>
  <p:transition>
    <p:whee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71472" y="857232"/>
            <a:ext cx="8229600" cy="4525963"/>
          </a:xfrm>
        </p:spPr>
        <p:txBody>
          <a:bodyPr/>
          <a:lstStyle/>
          <a:p>
            <a:pPr>
              <a:lnSpc>
                <a:spcPct val="150000"/>
              </a:lnSpc>
              <a:buNone/>
            </a:pPr>
            <a:r>
              <a:rPr lang="tr-TR" sz="2400" dirty="0">
                <a:latin typeface="Arial" pitchFamily="34" charset="0"/>
                <a:cs typeface="Arial" pitchFamily="34" charset="0"/>
              </a:rPr>
              <a:t>		</a:t>
            </a:r>
            <a:r>
              <a:rPr lang="tr-TR" sz="2000" dirty="0">
                <a:latin typeface="Arial" pitchFamily="34" charset="0"/>
                <a:cs typeface="Arial" pitchFamily="34" charset="0"/>
              </a:rPr>
              <a:t>1934 yılında kurulan Milletlerarası Ticaret Odası Türkiye Milli Komitesi (ICC Türkiye), Bakanlar Kurulu Kararı ile 1945 yılında “Milli” adını alarak yapılanmasını tamamlamıştır.</a:t>
            </a:r>
          </a:p>
          <a:p>
            <a:pPr>
              <a:lnSpc>
                <a:spcPct val="150000"/>
              </a:lnSpc>
              <a:buNone/>
            </a:pPr>
            <a:r>
              <a:rPr lang="tr-TR" sz="2000" dirty="0">
                <a:latin typeface="Arial" pitchFamily="34" charset="0"/>
                <a:cs typeface="Arial" pitchFamily="34" charset="0"/>
              </a:rPr>
              <a:t>		ICC Türkiye’nin çalışmalarının genişletilmesi amacıyla, Komitenin kuruluş ve işlerinin yürütülmesi görevi, 1950 yılında 5590 sayılı Kanun ile </a:t>
            </a:r>
            <a:r>
              <a:rPr lang="tr-TR" sz="2000" b="1" i="1" dirty="0">
                <a:latin typeface="Arial" pitchFamily="34" charset="0"/>
                <a:cs typeface="Arial" pitchFamily="34" charset="0"/>
              </a:rPr>
              <a:t>Türkiye Odalar ve Borsalar Birliğine </a:t>
            </a:r>
            <a:r>
              <a:rPr lang="tr-TR" sz="2000" dirty="0">
                <a:latin typeface="Arial" pitchFamily="34" charset="0"/>
                <a:cs typeface="Arial" pitchFamily="34" charset="0"/>
              </a:rPr>
              <a:t>verilmiştir.</a:t>
            </a:r>
          </a:p>
          <a:p>
            <a:pPr>
              <a:lnSpc>
                <a:spcPct val="150000"/>
              </a:lnSpc>
              <a:buNone/>
            </a:pPr>
            <a:r>
              <a:rPr lang="tr-TR" sz="2000" dirty="0">
                <a:latin typeface="Arial" pitchFamily="34" charset="0"/>
                <a:cs typeface="Arial" pitchFamily="34" charset="0"/>
              </a:rPr>
              <a:t>		</a:t>
            </a:r>
            <a:r>
              <a:rPr lang="tr-TR" sz="2000" dirty="0" err="1">
                <a:latin typeface="Arial" pitchFamily="34" charset="0"/>
                <a:cs typeface="Arial" pitchFamily="34" charset="0"/>
              </a:rPr>
              <a:t>ICC’nin</a:t>
            </a:r>
            <a:r>
              <a:rPr lang="tr-TR" sz="2000" dirty="0">
                <a:latin typeface="Arial" pitchFamily="34" charset="0"/>
                <a:cs typeface="Arial" pitchFamily="34" charset="0"/>
              </a:rPr>
              <a:t> temel misyonu, tüm dünyada kabul gören ve ticarette ülkeler arasındaki farklı uygulamaları kaldırmayı amaçlayan, iş kurallarını oluşturmaktır.</a:t>
            </a:r>
          </a:p>
          <a:p>
            <a:endParaRPr lang="tr-TR" dirty="0"/>
          </a:p>
        </p:txBody>
      </p:sp>
    </p:spTree>
  </p:cSld>
  <p:clrMapOvr>
    <a:masterClrMapping/>
  </p:clrMapOvr>
  <p:transition>
    <p:whee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400" dirty="0">
                <a:solidFill>
                  <a:srgbClr val="FF0000"/>
                </a:solidFill>
                <a:latin typeface="Arial" pitchFamily="34" charset="0"/>
                <a:cs typeface="Arial" pitchFamily="34" charset="0"/>
              </a:rPr>
              <a:t>TİCARET MÜŞAVİRLİKLERİ</a:t>
            </a:r>
            <a:br>
              <a:rPr lang="tr-TR" sz="2400" dirty="0">
                <a:solidFill>
                  <a:srgbClr val="FF0000"/>
                </a:solidFill>
                <a:latin typeface="Arial" pitchFamily="34" charset="0"/>
                <a:cs typeface="Arial" pitchFamily="34" charset="0"/>
              </a:rPr>
            </a:br>
            <a:r>
              <a:rPr lang="tr-TR" sz="2400" dirty="0">
                <a:solidFill>
                  <a:srgbClr val="FF0000"/>
                </a:solidFill>
                <a:latin typeface="Arial" pitchFamily="34" charset="0"/>
                <a:cs typeface="Arial" pitchFamily="34" charset="0"/>
              </a:rPr>
              <a:t>(www.</a:t>
            </a:r>
            <a:r>
              <a:rPr lang="tr-TR" sz="2400" dirty="0" err="1">
                <a:solidFill>
                  <a:srgbClr val="FF0000"/>
                </a:solidFill>
                <a:latin typeface="Arial" pitchFamily="34" charset="0"/>
                <a:cs typeface="Arial" pitchFamily="34" charset="0"/>
              </a:rPr>
              <a:t>musavirlikler</a:t>
            </a:r>
            <a:r>
              <a:rPr lang="tr-TR" sz="2400" dirty="0">
                <a:solidFill>
                  <a:srgbClr val="FF0000"/>
                </a:solidFill>
                <a:latin typeface="Arial" pitchFamily="34" charset="0"/>
                <a:cs typeface="Arial" pitchFamily="34" charset="0"/>
              </a:rPr>
              <a:t>.gov.tr)</a:t>
            </a:r>
          </a:p>
        </p:txBody>
      </p:sp>
      <p:sp>
        <p:nvSpPr>
          <p:cNvPr id="3" name="2 İçerik Yer Tutucusu"/>
          <p:cNvSpPr>
            <a:spLocks noGrp="1"/>
          </p:cNvSpPr>
          <p:nvPr>
            <p:ph idx="1"/>
          </p:nvPr>
        </p:nvSpPr>
        <p:spPr>
          <a:xfrm>
            <a:off x="410817" y="1442249"/>
            <a:ext cx="8229600" cy="4525963"/>
          </a:xfrm>
        </p:spPr>
        <p:txBody>
          <a:bodyPr/>
          <a:lstStyle/>
          <a:p>
            <a:pPr marL="0" indent="0">
              <a:lnSpc>
                <a:spcPct val="150000"/>
              </a:lnSpc>
              <a:buNone/>
            </a:pPr>
            <a:r>
              <a:rPr lang="tr-TR" sz="2000" b="1"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Ticaret Müşaviri, T.C. Ekonomi Bakanlığı tarafından, Türkiye dışındaki ülkelerin Başkentlerinde çalışan Dış Ticaret Uzmanıdır.</a:t>
            </a:r>
          </a:p>
          <a:p>
            <a:pPr marL="0" indent="0">
              <a:lnSpc>
                <a:spcPct val="150000"/>
              </a:lnSpc>
              <a:buNone/>
            </a:pPr>
            <a:r>
              <a:rPr lang="tr-TR" sz="1800" dirty="0">
                <a:solidFill>
                  <a:srgbClr val="FF0000"/>
                </a:solidFill>
                <a:latin typeface="Arial" panose="020B0604020202020204" pitchFamily="34" charset="0"/>
                <a:cs typeface="Arial" panose="020B0604020202020204" pitchFamily="34" charset="0"/>
              </a:rPr>
              <a:t>Ticaret Müşavirinin ve Müşavirlerinin Görevleri Nelerdir?</a:t>
            </a:r>
          </a:p>
          <a:p>
            <a:pPr marL="0" indent="0">
              <a:lnSpc>
                <a:spcPct val="150000"/>
              </a:lnSpc>
              <a:buNone/>
            </a:pPr>
            <a:r>
              <a:rPr lang="tr-TR" sz="1800" dirty="0">
                <a:latin typeface="Arial" panose="020B0604020202020204" pitchFamily="34" charset="0"/>
                <a:cs typeface="Arial" panose="020B0604020202020204" pitchFamily="34" charset="0"/>
              </a:rPr>
              <a:t>-Yurt dışında, Türk işadamlarını, o ülkenin ticari işleyişi hakkında bilgilendirmek.</a:t>
            </a:r>
          </a:p>
          <a:p>
            <a:pPr marL="0" indent="0">
              <a:lnSpc>
                <a:spcPct val="150000"/>
              </a:lnSpc>
              <a:buNone/>
            </a:pPr>
            <a:r>
              <a:rPr lang="tr-TR" sz="1800" dirty="0">
                <a:latin typeface="Arial" panose="020B0604020202020204" pitchFamily="34" charset="0"/>
                <a:cs typeface="Arial" panose="020B0604020202020204" pitchFamily="34" charset="0"/>
              </a:rPr>
              <a:t>-Bulunduğu ülkelerdeki ihracat ve ticaret fırsatlarını araştırmak.</a:t>
            </a:r>
          </a:p>
          <a:p>
            <a:pPr marL="0" indent="0">
              <a:lnSpc>
                <a:spcPct val="150000"/>
              </a:lnSpc>
              <a:buNone/>
            </a:pPr>
            <a:r>
              <a:rPr lang="tr-TR" sz="1800" dirty="0">
                <a:latin typeface="Arial" panose="020B0604020202020204" pitchFamily="34" charset="0"/>
                <a:cs typeface="Arial" panose="020B0604020202020204" pitchFamily="34" charset="0"/>
              </a:rPr>
              <a:t>-Türk işadamlarını bilgilendirmek.</a:t>
            </a:r>
          </a:p>
          <a:p>
            <a:pPr marL="0" indent="0">
              <a:lnSpc>
                <a:spcPct val="150000"/>
              </a:lnSpc>
              <a:buNone/>
            </a:pPr>
            <a:r>
              <a:rPr lang="tr-TR" sz="1800" dirty="0">
                <a:latin typeface="Arial" panose="020B0604020202020204" pitchFamily="34" charset="0"/>
                <a:cs typeface="Arial" panose="020B0604020202020204" pitchFamily="34" charset="0"/>
              </a:rPr>
              <a:t>-Ticaret ve Alım heyetleri organize etmek.</a:t>
            </a:r>
          </a:p>
          <a:p>
            <a:pPr marL="0" indent="0">
              <a:lnSpc>
                <a:spcPct val="150000"/>
              </a:lnSpc>
              <a:buNone/>
            </a:pPr>
            <a:r>
              <a:rPr lang="tr-TR" sz="1800" dirty="0">
                <a:latin typeface="Arial" panose="020B0604020202020204" pitchFamily="34" charset="0"/>
                <a:cs typeface="Arial" panose="020B0604020202020204" pitchFamily="34" charset="0"/>
              </a:rPr>
              <a:t>-İhracat teşvikleri ile ilgili şirketlerin belgelerini onaylamak.</a:t>
            </a:r>
          </a:p>
          <a:p>
            <a:pPr marL="0" indent="0">
              <a:lnSpc>
                <a:spcPct val="150000"/>
              </a:lnSpc>
              <a:buNone/>
            </a:pPr>
            <a:r>
              <a:rPr lang="tr-TR" sz="1800" dirty="0">
                <a:latin typeface="Arial" panose="020B0604020202020204" pitchFamily="34" charset="0"/>
                <a:cs typeface="Arial" panose="020B0604020202020204" pitchFamily="34" charset="0"/>
              </a:rPr>
              <a:t>-Ekonomi Bakanlığı ya da Büyükelçi tarafından verilecek diğer işleri yapmak.</a:t>
            </a:r>
          </a:p>
          <a:p>
            <a:pPr marL="0" indent="0">
              <a:lnSpc>
                <a:spcPct val="150000"/>
              </a:lnSpc>
              <a:buNone/>
            </a:pPr>
            <a:r>
              <a:rPr lang="tr-TR" sz="1800" dirty="0">
                <a:latin typeface="Arial" panose="020B0604020202020204" pitchFamily="34" charset="0"/>
                <a:cs typeface="Arial" panose="020B0604020202020204" pitchFamily="34" charset="0"/>
              </a:rPr>
              <a:t>-Yurtdışında, ticari anlamda, Türkiye’yi temsil etmek.</a:t>
            </a:r>
          </a:p>
          <a:p>
            <a:pPr marL="0" indent="0">
              <a:lnSpc>
                <a:spcPct val="150000"/>
              </a:lnSpc>
              <a:buNone/>
            </a:pPr>
            <a:endParaRPr lang="tr-TR" sz="2000" dirty="0">
              <a:solidFill>
                <a:srgbClr val="FF0000"/>
              </a:solidFill>
              <a:latin typeface="Arial" panose="020B0604020202020204" pitchFamily="34" charset="0"/>
              <a:cs typeface="Arial" panose="020B0604020202020204" pitchFamily="34" charset="0"/>
            </a:endParaRPr>
          </a:p>
          <a:p>
            <a:pPr marL="0" indent="0">
              <a:lnSpc>
                <a:spcPct val="150000"/>
              </a:lnSpc>
              <a:buNone/>
            </a:pPr>
            <a:endParaRPr lang="tr-TR" sz="2000" dirty="0">
              <a:latin typeface="Arial" panose="020B0604020202020204" pitchFamily="34" charset="0"/>
              <a:cs typeface="Arial" panose="020B0604020202020204" pitchFamily="34" charset="0"/>
            </a:endParaRPr>
          </a:p>
        </p:txBody>
      </p:sp>
    </p:spTree>
  </p:cSld>
  <p:clrMapOvr>
    <a:masterClrMapping/>
  </p:clrMapOvr>
  <p:transition>
    <p:whee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4034" name="Picture 2"/>
          <p:cNvPicPr>
            <a:picLocks noChangeAspect="1" noChangeArrowheads="1"/>
          </p:cNvPicPr>
          <p:nvPr/>
        </p:nvPicPr>
        <p:blipFill>
          <a:blip r:embed="rId2"/>
          <a:srcRect/>
          <a:stretch>
            <a:fillRect/>
          </a:stretch>
        </p:blipFill>
        <p:spPr bwMode="auto">
          <a:xfrm>
            <a:off x="-2143172" y="0"/>
            <a:ext cx="13011150" cy="7315200"/>
          </a:xfrm>
          <a:prstGeom prst="rect">
            <a:avLst/>
          </a:prstGeom>
          <a:noFill/>
          <a:ln w="9525">
            <a:noFill/>
            <a:miter lim="800000"/>
            <a:headEnd/>
            <a:tailEnd/>
          </a:ln>
          <a:effectLst/>
        </p:spPr>
      </p:pic>
    </p:spTree>
  </p:cSld>
  <p:clrMapOvr>
    <a:masterClrMapping/>
  </p:clrMapOvr>
  <p:transition>
    <p:whee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A0E3E01-5C73-4A87-B7E3-5E3E9186CA0B}"/>
              </a:ext>
            </a:extLst>
          </p:cNvPr>
          <p:cNvSpPr>
            <a:spLocks noGrp="1"/>
          </p:cNvSpPr>
          <p:nvPr>
            <p:ph type="title"/>
          </p:nvPr>
        </p:nvSpPr>
        <p:spPr>
          <a:xfrm>
            <a:off x="457200" y="274638"/>
            <a:ext cx="8229600" cy="1143000"/>
          </a:xfrm>
        </p:spPr>
        <p:txBody>
          <a:bodyPr/>
          <a:lstStyle/>
          <a:p>
            <a:r>
              <a:rPr lang="tr-TR" sz="3200" dirty="0">
                <a:solidFill>
                  <a:srgbClr val="FF0000"/>
                </a:solidFill>
                <a:latin typeface="Arial" panose="020B0604020202020204" pitchFamily="34" charset="0"/>
                <a:cs typeface="Arial" panose="020B0604020202020204" pitchFamily="34" charset="0"/>
              </a:rPr>
              <a:t>TÜRK EXİMBANK</a:t>
            </a:r>
          </a:p>
        </p:txBody>
      </p:sp>
      <p:sp>
        <p:nvSpPr>
          <p:cNvPr id="3" name="İçerik Yer Tutucusu 2">
            <a:extLst>
              <a:ext uri="{FF2B5EF4-FFF2-40B4-BE49-F238E27FC236}">
                <a16:creationId xmlns:a16="http://schemas.microsoft.com/office/drawing/2014/main" xmlns="" id="{D242E9E9-60E5-4B38-93C6-AE945881682B}"/>
              </a:ext>
            </a:extLst>
          </p:cNvPr>
          <p:cNvSpPr>
            <a:spLocks noGrp="1"/>
          </p:cNvSpPr>
          <p:nvPr>
            <p:ph idx="1"/>
          </p:nvPr>
        </p:nvSpPr>
        <p:spPr>
          <a:xfrm>
            <a:off x="457200" y="1600200"/>
            <a:ext cx="8507288" cy="4205063"/>
          </a:xfrm>
        </p:spPr>
        <p:txBody>
          <a:bodyPr/>
          <a:lstStyle/>
          <a:p>
            <a:pPr marL="0" indent="0">
              <a:lnSpc>
                <a:spcPct val="150000"/>
              </a:lnSpc>
              <a:buNone/>
            </a:pPr>
            <a:r>
              <a:rPr lang="tr-TR" sz="1800" dirty="0">
                <a:latin typeface="Arial" panose="020B0604020202020204" pitchFamily="34" charset="0"/>
                <a:cs typeface="Arial" panose="020B0604020202020204" pitchFamily="34" charset="0"/>
              </a:rPr>
              <a:t>	24 Ocak 1980 tarihinde alınan istikrar kararları ile liberal bir iktisat politikası izlenmeye başlamış, bu doğrultuda dışa açık bir kalkınma modeli benimsenmiştir. Söz konusu yeni modelin uygulanması sonucu önemli gelişmeler gösteren ihracatın bu durumuna süreklilik kazandırabilmek için bir </a:t>
            </a:r>
            <a:r>
              <a:rPr lang="tr-TR" sz="1800" b="1" i="1" dirty="0">
                <a:latin typeface="Arial" panose="020B0604020202020204" pitchFamily="34" charset="0"/>
                <a:cs typeface="Arial" panose="020B0604020202020204" pitchFamily="34" charset="0"/>
              </a:rPr>
              <a:t>dış ticaret finansman kurumuna </a:t>
            </a:r>
            <a:r>
              <a:rPr lang="tr-TR" sz="1800" dirty="0">
                <a:latin typeface="Arial" panose="020B0604020202020204" pitchFamily="34" charset="0"/>
                <a:cs typeface="Arial" panose="020B0604020202020204" pitchFamily="34" charset="0"/>
              </a:rPr>
              <a:t>ihtiyaç duyulmuştur. Bu ihtiyacı karşılayabilmek amacıyla 1986 yılı sonlarında başlanan çalışmalar kısa bir zamanda sonuçlandırılarak Devlet Yatırım Bankası, 21.08.1987 tarihinde Türkiye İhracat Kredi Bankası A.Ş. / Türk Eximbank olarak yeniden düzenlenmiştir.</a:t>
            </a:r>
          </a:p>
        </p:txBody>
      </p:sp>
      <p:pic>
        <p:nvPicPr>
          <p:cNvPr id="1028" name="Picture 4" descr="Türk EximBank">
            <a:extLst>
              <a:ext uri="{FF2B5EF4-FFF2-40B4-BE49-F238E27FC236}">
                <a16:creationId xmlns:a16="http://schemas.microsoft.com/office/drawing/2014/main" xmlns="" id="{E54BA432-2E80-4FEE-92FA-DFF086FC7D7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40152" y="4602433"/>
            <a:ext cx="2380050" cy="147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0650971"/>
      </p:ext>
    </p:extLst>
  </p:cSld>
  <p:clrMapOvr>
    <a:masterClrMapping/>
  </p:clrMapOvr>
  <p:transition>
    <p:wheel/>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62CAEFB-379B-4D68-AFFD-D5C4C13C5AF8}"/>
              </a:ext>
            </a:extLst>
          </p:cNvPr>
          <p:cNvSpPr>
            <a:spLocks noGrp="1"/>
          </p:cNvSpPr>
          <p:nvPr>
            <p:ph idx="1"/>
          </p:nvPr>
        </p:nvSpPr>
        <p:spPr>
          <a:xfrm>
            <a:off x="611560" y="260648"/>
            <a:ext cx="8280920" cy="5688632"/>
          </a:xfrm>
        </p:spPr>
        <p:txBody>
          <a:bodyPr/>
          <a:lstStyle/>
          <a:p>
            <a:pPr marL="0" indent="0">
              <a:lnSpc>
                <a:spcPct val="150000"/>
              </a:lnSpc>
              <a:buNone/>
            </a:pPr>
            <a:r>
              <a:rPr lang="tr-TR" sz="2000" i="1" dirty="0">
                <a:solidFill>
                  <a:srgbClr val="FF0000"/>
                </a:solidFill>
                <a:latin typeface="Arial" panose="020B0604020202020204" pitchFamily="34" charset="0"/>
                <a:cs typeface="Arial" panose="020B0604020202020204" pitchFamily="34" charset="0"/>
              </a:rPr>
              <a:t>Türk Eximbank’ın amacı; </a:t>
            </a:r>
          </a:p>
          <a:p>
            <a:pPr marL="0" indent="0">
              <a:lnSpc>
                <a:spcPct val="150000"/>
              </a:lnSpc>
              <a:buNone/>
            </a:pPr>
            <a:r>
              <a:rPr lang="tr-TR" sz="1800" dirty="0">
                <a:latin typeface="Arial" panose="020B0604020202020204" pitchFamily="34" charset="0"/>
                <a:cs typeface="Arial" panose="020B0604020202020204" pitchFamily="34" charset="0"/>
              </a:rPr>
              <a:t>-İhracatın geliştirilmesi, </a:t>
            </a:r>
          </a:p>
          <a:p>
            <a:pPr marL="0" indent="0">
              <a:lnSpc>
                <a:spcPct val="150000"/>
              </a:lnSpc>
              <a:buNone/>
            </a:pPr>
            <a:r>
              <a:rPr lang="tr-TR" sz="1800" dirty="0">
                <a:latin typeface="Arial" panose="020B0604020202020204" pitchFamily="34" charset="0"/>
                <a:cs typeface="Arial" panose="020B0604020202020204" pitchFamily="34" charset="0"/>
              </a:rPr>
              <a:t>-İhraç edilen mal ve hizmetlerin çeşitlendirilmesi, </a:t>
            </a:r>
          </a:p>
          <a:p>
            <a:pPr marL="0" indent="0">
              <a:lnSpc>
                <a:spcPct val="150000"/>
              </a:lnSpc>
              <a:buNone/>
            </a:pPr>
            <a:r>
              <a:rPr lang="tr-TR" sz="1800" dirty="0">
                <a:latin typeface="Arial" panose="020B0604020202020204" pitchFamily="34" charset="0"/>
                <a:cs typeface="Arial" panose="020B0604020202020204" pitchFamily="34" charset="0"/>
              </a:rPr>
              <a:t>-İhraç mallarına yeni pazarlar kazandırılması, </a:t>
            </a:r>
          </a:p>
          <a:p>
            <a:pPr marL="0" indent="0">
              <a:lnSpc>
                <a:spcPct val="150000"/>
              </a:lnSpc>
              <a:buNone/>
            </a:pPr>
            <a:r>
              <a:rPr lang="tr-TR" sz="1800" dirty="0">
                <a:latin typeface="Arial" panose="020B0604020202020204" pitchFamily="34" charset="0"/>
                <a:cs typeface="Arial" panose="020B0604020202020204" pitchFamily="34" charset="0"/>
              </a:rPr>
              <a:t>-İhracatçıların uluslararası ticarette paylarının arttırılması, girişimlerinde gerekli desteğin sağlanması, </a:t>
            </a:r>
          </a:p>
          <a:p>
            <a:pPr marL="0" indent="0">
              <a:lnSpc>
                <a:spcPct val="150000"/>
              </a:lnSpc>
              <a:buNone/>
            </a:pPr>
            <a:r>
              <a:rPr lang="tr-TR" sz="1800" dirty="0">
                <a:latin typeface="Arial" panose="020B0604020202020204" pitchFamily="34" charset="0"/>
                <a:cs typeface="Arial" panose="020B0604020202020204" pitchFamily="34" charset="0"/>
              </a:rPr>
              <a:t>	Dengeli, sağlıklı ve uluslararası rekabete açık ihracat politikalarının izlenmesine katkıda bulunmak için Türk Eximbank bu amaçlarını,</a:t>
            </a:r>
          </a:p>
          <a:p>
            <a:pPr>
              <a:lnSpc>
                <a:spcPct val="150000"/>
              </a:lnSpc>
            </a:pPr>
            <a:r>
              <a:rPr lang="tr-TR" sz="1800" dirty="0">
                <a:latin typeface="Arial" panose="020B0604020202020204" pitchFamily="34" charset="0"/>
                <a:cs typeface="Arial" panose="020B0604020202020204" pitchFamily="34" charset="0"/>
              </a:rPr>
              <a:t>İhtiyacı karşılayacak ve rekabet gücü kazandıracak kredi desteği sağlamak,</a:t>
            </a:r>
          </a:p>
          <a:p>
            <a:pPr>
              <a:lnSpc>
                <a:spcPct val="150000"/>
              </a:lnSpc>
            </a:pPr>
            <a:r>
              <a:rPr lang="tr-TR" sz="1800" dirty="0">
                <a:latin typeface="Arial" panose="020B0604020202020204" pitchFamily="34" charset="0"/>
                <a:cs typeface="Arial" panose="020B0604020202020204" pitchFamily="34" charset="0"/>
              </a:rPr>
              <a:t>Yurt içi ve yurt dışı finansman kurumlarının, bu faaliyetlerin finansmanına katılımlarını artırmak ve bu kurumların finansmanında aktif rol oynamalarını sağlayabilmek için garantiler vermek,</a:t>
            </a:r>
          </a:p>
          <a:p>
            <a:pPr>
              <a:lnSpc>
                <a:spcPct val="150000"/>
              </a:lnSpc>
            </a:pPr>
            <a:r>
              <a:rPr lang="tr-TR" sz="1800" dirty="0">
                <a:latin typeface="Arial" panose="020B0604020202020204" pitchFamily="34" charset="0"/>
                <a:cs typeface="Arial" panose="020B0604020202020204" pitchFamily="34" charset="0"/>
              </a:rPr>
              <a:t>Mal ve hizmet ihracından doğan alacakları ticari ve politik risklere karşı sigorta etmek, suretiyle gerçekleştirecektir.</a:t>
            </a:r>
          </a:p>
          <a:p>
            <a:pPr marL="0" indent="0">
              <a:lnSpc>
                <a:spcPct val="150000"/>
              </a:lnSpc>
              <a:buNone/>
            </a:pP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53758717"/>
      </p:ext>
    </p:extLst>
  </p:cSld>
  <p:clrMapOvr>
    <a:masterClrMapping/>
  </p:clrMapOvr>
  <p:transition>
    <p:wheel/>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998C772-36E2-47A6-808F-12D482929091}"/>
              </a:ext>
            </a:extLst>
          </p:cNvPr>
          <p:cNvSpPr>
            <a:spLocks noGrp="1"/>
          </p:cNvSpPr>
          <p:nvPr>
            <p:ph type="title"/>
          </p:nvPr>
        </p:nvSpPr>
        <p:spPr/>
        <p:txBody>
          <a:bodyPr/>
          <a:lstStyle/>
          <a:p>
            <a:r>
              <a:rPr lang="tr-TR" sz="2800" dirty="0">
                <a:solidFill>
                  <a:srgbClr val="FF0000"/>
                </a:solidFill>
                <a:latin typeface="Arial" panose="020B0604020202020204" pitchFamily="34" charset="0"/>
                <a:cs typeface="Arial" panose="020B0604020202020204" pitchFamily="34" charset="0"/>
              </a:rPr>
              <a:t>Dış Ticaret ve Alt Başlıkları</a:t>
            </a:r>
          </a:p>
        </p:txBody>
      </p:sp>
      <p:sp>
        <p:nvSpPr>
          <p:cNvPr id="3" name="İçerik Yer Tutucusu 2">
            <a:extLst>
              <a:ext uri="{FF2B5EF4-FFF2-40B4-BE49-F238E27FC236}">
                <a16:creationId xmlns:a16="http://schemas.microsoft.com/office/drawing/2014/main" xmlns="" id="{A1BFD002-B98B-4B5A-9E0A-72A4F89CD3A2}"/>
              </a:ext>
            </a:extLst>
          </p:cNvPr>
          <p:cNvSpPr>
            <a:spLocks noGrp="1"/>
          </p:cNvSpPr>
          <p:nvPr>
            <p:ph idx="1"/>
          </p:nvPr>
        </p:nvSpPr>
        <p:spPr/>
        <p:txBody>
          <a:bodyPr/>
          <a:lstStyle/>
          <a:p>
            <a:pPr marL="0" indent="0">
              <a:lnSpc>
                <a:spcPct val="150000"/>
              </a:lnSpc>
              <a:buNone/>
            </a:pPr>
            <a:r>
              <a:rPr lang="tr-TR" sz="1800" dirty="0">
                <a:latin typeface="Arial" panose="020B0604020202020204" pitchFamily="34" charset="0"/>
                <a:cs typeface="Arial" panose="020B0604020202020204" pitchFamily="34" charset="0"/>
              </a:rPr>
              <a:t>	Dış ticaret kavramı uygulamada daha çok ithalat ve ihracat konularını içerse de dış ticaretin ilgilendiği uzmanlık alanı daha geniş olarak karşımıza çıkmaktadır. Sadece dış ticaret mevzuatının tüm detayına kadar bilinmesi ve iyi bir yabancı dil seviyesi dış ticarette sonuç almak için yeterli olmayabilir. Bu alanda uzman olunabilmesi için  aşağıdaki ilgili konu başlıklarında yeterli bilgiye sahip olunmalıdır. Bu sayılan alt başlıklar dış ticaret ile uğraşan kişilerin uygulamada mutlaka karşısına çıkmaktadır: </a:t>
            </a:r>
          </a:p>
        </p:txBody>
      </p:sp>
    </p:spTree>
    <p:extLst>
      <p:ext uri="{BB962C8B-B14F-4D97-AF65-F5344CB8AC3E}">
        <p14:creationId xmlns:p14="http://schemas.microsoft.com/office/powerpoint/2010/main" xmlns="" val="2192747087"/>
      </p:ext>
    </p:extLst>
  </p:cSld>
  <p:clrMapOvr>
    <a:masterClrMapping/>
  </p:clrMapOvr>
  <p:transition>
    <p:whee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8CDC948-DD78-4558-8814-1DE1131D3E45}"/>
              </a:ext>
            </a:extLst>
          </p:cNvPr>
          <p:cNvSpPr>
            <a:spLocks noGrp="1"/>
          </p:cNvSpPr>
          <p:nvPr>
            <p:ph idx="1"/>
          </p:nvPr>
        </p:nvSpPr>
        <p:spPr/>
        <p:txBody>
          <a:bodyPr/>
          <a:lstStyle/>
          <a:p>
            <a:pPr marL="0" indent="0">
              <a:lnSpc>
                <a:spcPct val="150000"/>
              </a:lnSpc>
              <a:buNone/>
            </a:pPr>
            <a:r>
              <a:rPr lang="tr-TR" sz="2000" dirty="0">
                <a:latin typeface="Arial" panose="020B0604020202020204" pitchFamily="34" charset="0"/>
                <a:cs typeface="Arial" panose="020B0604020202020204" pitchFamily="34" charset="0"/>
              </a:rPr>
              <a:t>	Ülkelerarası farklılıklar olmasına rağmen, dış ticaret ödemeler dengesinin </a:t>
            </a:r>
            <a:r>
              <a:rPr lang="tr-TR" sz="2000" b="1" dirty="0">
                <a:latin typeface="Arial" panose="020B0604020202020204" pitchFamily="34" charset="0"/>
                <a:cs typeface="Arial" panose="020B0604020202020204" pitchFamily="34" charset="0"/>
              </a:rPr>
              <a:t>%60- %75’ini </a:t>
            </a:r>
            <a:r>
              <a:rPr lang="tr-TR" sz="2000" dirty="0">
                <a:latin typeface="Arial" panose="020B0604020202020204" pitchFamily="34" charset="0"/>
                <a:cs typeface="Arial" panose="020B0604020202020204" pitchFamily="34" charset="0"/>
              </a:rPr>
              <a:t>oluşturur. </a:t>
            </a:r>
          </a:p>
          <a:p>
            <a:pPr marL="0" indent="0">
              <a:lnSpc>
                <a:spcPct val="150000"/>
              </a:lnSpc>
              <a:buNone/>
            </a:pPr>
            <a:r>
              <a:rPr lang="tr-TR" sz="2000" dirty="0">
                <a:latin typeface="Arial" panose="020B0604020202020204" pitchFamily="34" charset="0"/>
                <a:cs typeface="Arial" panose="020B0604020202020204" pitchFamily="34" charset="0"/>
              </a:rPr>
              <a:t>	İhracatın ithalattan fazla olmasına </a:t>
            </a:r>
            <a:r>
              <a:rPr lang="tr-TR" sz="2000" i="1" dirty="0">
                <a:latin typeface="Arial" panose="020B0604020202020204" pitchFamily="34" charset="0"/>
                <a:cs typeface="Arial" panose="020B0604020202020204" pitchFamily="34" charset="0"/>
              </a:rPr>
              <a:t>dış ticaret fazlası</a:t>
            </a:r>
            <a:r>
              <a:rPr lang="tr-TR" sz="2000" dirty="0">
                <a:latin typeface="Arial" panose="020B0604020202020204" pitchFamily="34" charset="0"/>
                <a:cs typeface="Arial" panose="020B0604020202020204" pitchFamily="34" charset="0"/>
              </a:rPr>
              <a:t>; ithalatın ihracattan fazla olmasına </a:t>
            </a:r>
            <a:r>
              <a:rPr lang="tr-TR" sz="2000" i="1" dirty="0">
                <a:latin typeface="Arial" panose="020B0604020202020204" pitchFamily="34" charset="0"/>
                <a:cs typeface="Arial" panose="020B0604020202020204" pitchFamily="34" charset="0"/>
              </a:rPr>
              <a:t>dış ticaret açığı </a:t>
            </a:r>
            <a:r>
              <a:rPr lang="tr-TR" sz="2000" dirty="0">
                <a:latin typeface="Arial" panose="020B0604020202020204" pitchFamily="34" charset="0"/>
                <a:cs typeface="Arial" panose="020B0604020202020204" pitchFamily="34" charset="0"/>
              </a:rPr>
              <a:t>denir. Dış ticaret ve ödemeler dengesinin açık vermemesi için mal ve hizmet ihracatını arttırmak gerekir.</a:t>
            </a:r>
          </a:p>
        </p:txBody>
      </p:sp>
      <p:pic>
        <p:nvPicPr>
          <p:cNvPr id="2" name="Resim 1">
            <a:extLst>
              <a:ext uri="{FF2B5EF4-FFF2-40B4-BE49-F238E27FC236}">
                <a16:creationId xmlns:a16="http://schemas.microsoft.com/office/drawing/2014/main" xmlns="" id="{CBB28CAD-327D-4AB9-81AE-6D9B91E3B1E5}"/>
              </a:ext>
            </a:extLst>
          </p:cNvPr>
          <p:cNvPicPr>
            <a:picLocks noChangeAspect="1"/>
          </p:cNvPicPr>
          <p:nvPr/>
        </p:nvPicPr>
        <p:blipFill>
          <a:blip r:embed="rId2"/>
          <a:stretch>
            <a:fillRect/>
          </a:stretch>
        </p:blipFill>
        <p:spPr>
          <a:xfrm>
            <a:off x="4139952" y="4217639"/>
            <a:ext cx="2931774" cy="2196000"/>
          </a:xfrm>
          <a:prstGeom prst="rect">
            <a:avLst/>
          </a:prstGeom>
        </p:spPr>
      </p:pic>
    </p:spTree>
    <p:extLst>
      <p:ext uri="{BB962C8B-B14F-4D97-AF65-F5344CB8AC3E}">
        <p14:creationId xmlns:p14="http://schemas.microsoft.com/office/powerpoint/2010/main" xmlns="" val="742135864"/>
      </p:ext>
    </p:extLst>
  </p:cSld>
  <p:clrMapOvr>
    <a:masterClrMapping/>
  </p:clrMapOvr>
  <p:transition>
    <p:whee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57C143E-E626-4D93-A18B-90DA12023A41}"/>
              </a:ext>
            </a:extLst>
          </p:cNvPr>
          <p:cNvSpPr>
            <a:spLocks noGrp="1"/>
          </p:cNvSpPr>
          <p:nvPr>
            <p:ph type="title"/>
          </p:nvPr>
        </p:nvSpPr>
        <p:spPr/>
        <p:txBody>
          <a:bodyPr/>
          <a:lstStyle/>
          <a:p>
            <a:r>
              <a:rPr lang="tr-TR" sz="2800" dirty="0">
                <a:solidFill>
                  <a:srgbClr val="FF0000"/>
                </a:solidFill>
                <a:latin typeface="Arial" panose="020B0604020202020204" pitchFamily="34" charset="0"/>
                <a:cs typeface="Arial" panose="020B0604020202020204" pitchFamily="34" charset="0"/>
              </a:rPr>
              <a:t>Alt başlıklar:</a:t>
            </a:r>
          </a:p>
        </p:txBody>
      </p:sp>
      <p:sp>
        <p:nvSpPr>
          <p:cNvPr id="3" name="İçerik Yer Tutucusu 2">
            <a:extLst>
              <a:ext uri="{FF2B5EF4-FFF2-40B4-BE49-F238E27FC236}">
                <a16:creationId xmlns:a16="http://schemas.microsoft.com/office/drawing/2014/main" xmlns="" id="{377C31D7-D62D-4596-B52D-089EDFD0E386}"/>
              </a:ext>
            </a:extLst>
          </p:cNvPr>
          <p:cNvSpPr>
            <a:spLocks noGrp="1"/>
          </p:cNvSpPr>
          <p:nvPr>
            <p:ph idx="1"/>
          </p:nvPr>
        </p:nvSpPr>
        <p:spPr>
          <a:xfrm>
            <a:off x="470654" y="1166018"/>
            <a:ext cx="8216146" cy="5071294"/>
          </a:xfrm>
        </p:spPr>
        <p:txBody>
          <a:bodyPr/>
          <a:lstStyle/>
          <a:p>
            <a:pPr marL="0" indent="0">
              <a:buNone/>
            </a:pPr>
            <a:r>
              <a:rPr lang="tr-TR" sz="2000" dirty="0">
                <a:latin typeface="Arial" panose="020B0604020202020204" pitchFamily="34" charset="0"/>
                <a:cs typeface="Arial" panose="020B0604020202020204" pitchFamily="34" charset="0"/>
              </a:rPr>
              <a:t>1) İhracat mevzuatı ve uygulaması</a:t>
            </a:r>
          </a:p>
          <a:p>
            <a:pPr marL="0" indent="0">
              <a:buNone/>
            </a:pPr>
            <a:r>
              <a:rPr lang="tr-TR" sz="2000" dirty="0">
                <a:latin typeface="Arial" panose="020B0604020202020204" pitchFamily="34" charset="0"/>
                <a:cs typeface="Arial" panose="020B0604020202020204" pitchFamily="34" charset="0"/>
              </a:rPr>
              <a:t>2) İthalat mevzuatı ve uygulaması</a:t>
            </a:r>
          </a:p>
          <a:p>
            <a:pPr marL="0" indent="0">
              <a:buNone/>
            </a:pPr>
            <a:r>
              <a:rPr lang="tr-TR" sz="2000" dirty="0">
                <a:latin typeface="Arial" panose="020B0604020202020204" pitchFamily="34" charset="0"/>
                <a:cs typeface="Arial" panose="020B0604020202020204" pitchFamily="34" charset="0"/>
              </a:rPr>
              <a:t>3) Kambiyo mevzuatı ve ödeme şekilleri </a:t>
            </a:r>
          </a:p>
          <a:p>
            <a:pPr marL="0" indent="0">
              <a:buNone/>
            </a:pPr>
            <a:r>
              <a:rPr lang="tr-TR" sz="2000" dirty="0">
                <a:latin typeface="Arial" panose="020B0604020202020204" pitchFamily="34" charset="0"/>
                <a:cs typeface="Arial" panose="020B0604020202020204" pitchFamily="34" charset="0"/>
              </a:rPr>
              <a:t>4) Gümrük, serbest bölgeler ve antrepo</a:t>
            </a:r>
          </a:p>
          <a:p>
            <a:pPr marL="0" indent="0">
              <a:buNone/>
            </a:pPr>
            <a:r>
              <a:rPr lang="tr-TR" sz="2000" dirty="0">
                <a:latin typeface="Arial" panose="020B0604020202020204" pitchFamily="34" charset="0"/>
                <a:cs typeface="Arial" panose="020B0604020202020204" pitchFamily="34" charset="0"/>
              </a:rPr>
              <a:t>5) Teşvik ve devlet destekleri, ihracat kredileri</a:t>
            </a:r>
          </a:p>
          <a:p>
            <a:pPr marL="0" indent="0">
              <a:buNone/>
            </a:pPr>
            <a:r>
              <a:rPr lang="tr-TR" sz="2000" dirty="0">
                <a:latin typeface="Arial" panose="020B0604020202020204" pitchFamily="34" charset="0"/>
                <a:cs typeface="Arial" panose="020B0604020202020204" pitchFamily="34" charset="0"/>
              </a:rPr>
              <a:t>6) Finansman ve kur riski yönetimi</a:t>
            </a:r>
          </a:p>
          <a:p>
            <a:pPr marL="0" indent="0">
              <a:buNone/>
            </a:pPr>
            <a:r>
              <a:rPr lang="tr-TR" sz="2000" dirty="0">
                <a:latin typeface="Arial" panose="020B0604020202020204" pitchFamily="34" charset="0"/>
                <a:cs typeface="Arial" panose="020B0604020202020204" pitchFamily="34" charset="0"/>
              </a:rPr>
              <a:t>7) Lojistik ve sigorta</a:t>
            </a:r>
          </a:p>
          <a:p>
            <a:pPr marL="0" indent="0">
              <a:buNone/>
            </a:pPr>
            <a:r>
              <a:rPr lang="tr-TR" sz="2000" dirty="0">
                <a:latin typeface="Arial" panose="020B0604020202020204" pitchFamily="34" charset="0"/>
                <a:cs typeface="Arial" panose="020B0604020202020204" pitchFamily="34" charset="0"/>
              </a:rPr>
              <a:t>8) İhracat pazarlaması ve müşteri ilişkileri yönetimi</a:t>
            </a:r>
          </a:p>
          <a:p>
            <a:pPr marL="0" indent="0">
              <a:buNone/>
            </a:pPr>
            <a:r>
              <a:rPr lang="tr-TR" sz="2000" dirty="0">
                <a:latin typeface="Arial" panose="020B0604020202020204" pitchFamily="34" charset="0"/>
                <a:cs typeface="Arial" panose="020B0604020202020204" pitchFamily="34" charset="0"/>
              </a:rPr>
              <a:t>9) Ticari İngilizce ve etkili yazışma</a:t>
            </a:r>
          </a:p>
          <a:p>
            <a:pPr marL="0" indent="0">
              <a:buNone/>
            </a:pPr>
            <a:r>
              <a:rPr lang="tr-TR" sz="2000" dirty="0">
                <a:latin typeface="Arial" panose="020B0604020202020204" pitchFamily="34" charset="0"/>
                <a:cs typeface="Arial" panose="020B0604020202020204" pitchFamily="34" charset="0"/>
              </a:rPr>
              <a:t>10) Uluslararası ticaret hukuku</a:t>
            </a:r>
          </a:p>
          <a:p>
            <a:pPr marL="0" indent="0">
              <a:buNone/>
            </a:pPr>
            <a:r>
              <a:rPr lang="tr-TR" sz="2000" dirty="0">
                <a:latin typeface="Arial" panose="020B0604020202020204" pitchFamily="34" charset="0"/>
                <a:cs typeface="Arial" panose="020B0604020202020204" pitchFamily="34" charset="0"/>
              </a:rPr>
              <a:t>11) Kriz ve stres yönetimi</a:t>
            </a:r>
          </a:p>
          <a:p>
            <a:pPr marL="0" indent="0">
              <a:buNone/>
            </a:pPr>
            <a:r>
              <a:rPr lang="tr-TR" sz="2000" dirty="0">
                <a:latin typeface="Arial" panose="020B0604020202020204" pitchFamily="34" charset="0"/>
                <a:cs typeface="Arial" panose="020B0604020202020204" pitchFamily="34" charset="0"/>
              </a:rPr>
              <a:t>12) Yönetim ve organizasyon</a:t>
            </a:r>
          </a:p>
          <a:p>
            <a:pPr marL="0" indent="0">
              <a:buNone/>
            </a:pPr>
            <a:r>
              <a:rPr lang="tr-TR" sz="2000" dirty="0">
                <a:latin typeface="Arial" panose="020B0604020202020204" pitchFamily="34" charset="0"/>
                <a:cs typeface="Arial" panose="020B0604020202020204" pitchFamily="34" charset="0"/>
              </a:rPr>
              <a:t>13) Ticaret kültürü</a:t>
            </a:r>
          </a:p>
        </p:txBody>
      </p:sp>
    </p:spTree>
    <p:extLst>
      <p:ext uri="{BB962C8B-B14F-4D97-AF65-F5344CB8AC3E}">
        <p14:creationId xmlns:p14="http://schemas.microsoft.com/office/powerpoint/2010/main" xmlns="" val="2690471040"/>
      </p:ext>
    </p:extLst>
  </p:cSld>
  <p:clrMapOvr>
    <a:masterClrMapping/>
  </p:clrMapOvr>
  <p:transition>
    <p:whee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7AB4C48-36AF-48B9-AB3F-80CF38F26FBE}"/>
              </a:ext>
            </a:extLst>
          </p:cNvPr>
          <p:cNvSpPr>
            <a:spLocks noGrp="1"/>
          </p:cNvSpPr>
          <p:nvPr>
            <p:ph idx="1"/>
          </p:nvPr>
        </p:nvSpPr>
        <p:spPr>
          <a:xfrm>
            <a:off x="457200" y="332656"/>
            <a:ext cx="8229600" cy="4525963"/>
          </a:xfrm>
        </p:spPr>
        <p:txBody>
          <a:bodyPr/>
          <a:lstStyle/>
          <a:p>
            <a:pPr>
              <a:lnSpc>
                <a:spcPct val="150000"/>
              </a:lnSpc>
            </a:pPr>
            <a:r>
              <a:rPr lang="tr-TR" sz="2000" dirty="0">
                <a:latin typeface="Arial" panose="020B0604020202020204" pitchFamily="34" charset="0"/>
                <a:cs typeface="Arial" panose="020B0604020202020204" pitchFamily="34" charset="0"/>
              </a:rPr>
              <a:t>Bu başlıklara ilave olarak bir dış ticaret uzmanı ya da ilgilisinin ürünlerin Kalitesi, Markalanması, Alıcının Beden Dili, Örf ve Adetleri ve Ticaret Kültürü konusunda yeterli bilgiye sahip olmalıdır. Dış ticaret sadece Fiyat, Kalite ve </a:t>
            </a:r>
            <a:r>
              <a:rPr lang="tr-TR" sz="2000" dirty="0" err="1">
                <a:latin typeface="Arial" panose="020B0604020202020204" pitchFamily="34" charset="0"/>
                <a:cs typeface="Arial" panose="020B0604020202020204" pitchFamily="34" charset="0"/>
              </a:rPr>
              <a:t>Terminden</a:t>
            </a:r>
            <a:r>
              <a:rPr lang="tr-TR" sz="2000" dirty="0">
                <a:latin typeface="Arial" panose="020B0604020202020204" pitchFamily="34" charset="0"/>
                <a:cs typeface="Arial" panose="020B0604020202020204" pitchFamily="34" charset="0"/>
              </a:rPr>
              <a:t> (zamanında teslim) ibaret olmayıp bunun yanında detay gibi gözüken </a:t>
            </a:r>
          </a:p>
          <a:p>
            <a:pPr>
              <a:lnSpc>
                <a:spcPct val="150000"/>
              </a:lnSpc>
            </a:pPr>
            <a:r>
              <a:rPr lang="tr-TR" sz="2000" dirty="0">
                <a:latin typeface="Arial" panose="020B0604020202020204" pitchFamily="34" charset="0"/>
                <a:cs typeface="Arial" panose="020B0604020202020204" pitchFamily="34" charset="0"/>
              </a:rPr>
              <a:t>Alıcı ve ülkesi ile ilgili ekonomik veriler</a:t>
            </a:r>
          </a:p>
          <a:p>
            <a:pPr>
              <a:lnSpc>
                <a:spcPct val="150000"/>
              </a:lnSpc>
            </a:pPr>
            <a:r>
              <a:rPr lang="tr-TR" sz="2000" dirty="0">
                <a:latin typeface="Arial" panose="020B0604020202020204" pitchFamily="34" charset="0"/>
                <a:cs typeface="Arial" panose="020B0604020202020204" pitchFamily="34" charset="0"/>
              </a:rPr>
              <a:t>Alıcı ülkenin tüketim alışkanlıkları</a:t>
            </a:r>
          </a:p>
          <a:p>
            <a:pPr>
              <a:lnSpc>
                <a:spcPct val="150000"/>
              </a:lnSpc>
            </a:pPr>
            <a:r>
              <a:rPr lang="tr-TR" sz="2000" dirty="0">
                <a:latin typeface="Arial" panose="020B0604020202020204" pitchFamily="34" charset="0"/>
                <a:cs typeface="Arial" panose="020B0604020202020204" pitchFamily="34" charset="0"/>
              </a:rPr>
              <a:t>Toplantı düzeni</a:t>
            </a:r>
          </a:p>
          <a:p>
            <a:pPr>
              <a:lnSpc>
                <a:spcPct val="150000"/>
              </a:lnSpc>
            </a:pPr>
            <a:r>
              <a:rPr lang="tr-TR" sz="2000" dirty="0">
                <a:latin typeface="Arial" panose="020B0604020202020204" pitchFamily="34" charset="0"/>
                <a:cs typeface="Arial" panose="020B0604020202020204" pitchFamily="34" charset="0"/>
              </a:rPr>
              <a:t>Hediyeleşme</a:t>
            </a:r>
          </a:p>
          <a:p>
            <a:pPr>
              <a:lnSpc>
                <a:spcPct val="150000"/>
              </a:lnSpc>
            </a:pPr>
            <a:r>
              <a:rPr lang="tr-TR" sz="2000" dirty="0">
                <a:latin typeface="Arial" panose="020B0604020202020204" pitchFamily="34" charset="0"/>
                <a:cs typeface="Arial" panose="020B0604020202020204" pitchFamily="34" charset="0"/>
              </a:rPr>
              <a:t>Selamlama</a:t>
            </a:r>
          </a:p>
          <a:p>
            <a:pPr>
              <a:lnSpc>
                <a:spcPct val="150000"/>
              </a:lnSpc>
            </a:pPr>
            <a:r>
              <a:rPr lang="tr-TR" sz="2000" dirty="0">
                <a:latin typeface="Arial" panose="020B0604020202020204" pitchFamily="34" charset="0"/>
                <a:cs typeface="Arial" panose="020B0604020202020204" pitchFamily="34" charset="0"/>
              </a:rPr>
              <a:t>Kartvizit sunumu gibi ülkeye ve alıcıya özgün değerler önem arz etmektedir.</a:t>
            </a:r>
          </a:p>
        </p:txBody>
      </p:sp>
    </p:spTree>
    <p:extLst>
      <p:ext uri="{BB962C8B-B14F-4D97-AF65-F5344CB8AC3E}">
        <p14:creationId xmlns:p14="http://schemas.microsoft.com/office/powerpoint/2010/main" xmlns="" val="2449178847"/>
      </p:ext>
    </p:extLst>
  </p:cSld>
  <p:clrMapOvr>
    <a:masterClrMapping/>
  </p:clrMapOvr>
  <p:transition>
    <p:whee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xmlns="" id="{3797BA4C-84D1-49A2-BB7F-AC958CE6BDAB}"/>
              </a:ext>
            </a:extLst>
          </p:cNvPr>
          <p:cNvPicPr>
            <a:picLocks noGrp="1" noChangeAspect="1"/>
          </p:cNvPicPr>
          <p:nvPr>
            <p:ph idx="1"/>
          </p:nvPr>
        </p:nvPicPr>
        <p:blipFill>
          <a:blip r:embed="rId2"/>
          <a:stretch>
            <a:fillRect/>
          </a:stretch>
        </p:blipFill>
        <p:spPr>
          <a:xfrm>
            <a:off x="-2408638" y="259908"/>
            <a:ext cx="13961275" cy="7884000"/>
          </a:xfrm>
          <a:prstGeom prst="rect">
            <a:avLst/>
          </a:prstGeom>
        </p:spPr>
      </p:pic>
    </p:spTree>
    <p:extLst>
      <p:ext uri="{BB962C8B-B14F-4D97-AF65-F5344CB8AC3E}">
        <p14:creationId xmlns:p14="http://schemas.microsoft.com/office/powerpoint/2010/main" xmlns="" val="2993126376"/>
      </p:ext>
    </p:extLst>
  </p:cSld>
  <p:clrMapOvr>
    <a:masterClrMapping/>
  </p:clrMapOvr>
  <p:transition>
    <p:wheel/>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9DD8FCF4-46EC-41C5-BCEB-0689007ABA37}"/>
              </a:ext>
            </a:extLst>
          </p:cNvPr>
          <p:cNvSpPr>
            <a:spLocks noGrp="1"/>
          </p:cNvSpPr>
          <p:nvPr>
            <p:ph idx="1"/>
          </p:nvPr>
        </p:nvSpPr>
        <p:spPr>
          <a:xfrm>
            <a:off x="457200" y="1052736"/>
            <a:ext cx="8229600" cy="4525963"/>
          </a:xfrm>
        </p:spPr>
        <p:txBody>
          <a:bodyPr/>
          <a:lstStyle/>
          <a:p>
            <a:pPr marL="0" indent="0">
              <a:lnSpc>
                <a:spcPct val="150000"/>
              </a:lnSpc>
              <a:buNone/>
            </a:pPr>
            <a:r>
              <a:rPr lang="tr-TR" sz="2000" dirty="0">
                <a:latin typeface="Arial" panose="020B0604020202020204" pitchFamily="34" charset="0"/>
                <a:cs typeface="Arial" panose="020B0604020202020204" pitchFamily="34" charset="0"/>
              </a:rPr>
              <a:t>	Alıcı iletişimin ve ulaşımın kolaylaşmasından dolayı çok kısa sürede binlerce firmaya ulaşıp teklifler alabilmekte ve en uygun şartlarda alım kararı verebilmektedir. Aynı fiyatı veren firmalar arasındaki kıyaslamada </a:t>
            </a:r>
            <a:r>
              <a:rPr lang="tr-TR" sz="2000" b="1" i="1" dirty="0">
                <a:latin typeface="Arial" panose="020B0604020202020204" pitchFamily="34" charset="0"/>
                <a:cs typeface="Arial" panose="020B0604020202020204" pitchFamily="34" charset="0"/>
              </a:rPr>
              <a:t>alıcıya özgü değerlere </a:t>
            </a:r>
            <a:r>
              <a:rPr lang="tr-TR" sz="2000" dirty="0">
                <a:latin typeface="Arial" panose="020B0604020202020204" pitchFamily="34" charset="0"/>
                <a:cs typeface="Arial" panose="020B0604020202020204" pitchFamily="34" charset="0"/>
              </a:rPr>
              <a:t>dikkat edilmesi bazen sonuç üzerinde olumlu etkiler yapabilmektedir. </a:t>
            </a:r>
          </a:p>
        </p:txBody>
      </p:sp>
      <p:pic>
        <p:nvPicPr>
          <p:cNvPr id="4" name="Resim 3">
            <a:extLst>
              <a:ext uri="{FF2B5EF4-FFF2-40B4-BE49-F238E27FC236}">
                <a16:creationId xmlns:a16="http://schemas.microsoft.com/office/drawing/2014/main" xmlns="" id="{0EAE753E-BEBA-4EDD-A937-25E51CB18902}"/>
              </a:ext>
            </a:extLst>
          </p:cNvPr>
          <p:cNvPicPr>
            <a:picLocks noChangeAspect="1"/>
          </p:cNvPicPr>
          <p:nvPr/>
        </p:nvPicPr>
        <p:blipFill>
          <a:blip r:embed="rId2"/>
          <a:stretch>
            <a:fillRect/>
          </a:stretch>
        </p:blipFill>
        <p:spPr>
          <a:xfrm>
            <a:off x="2627784" y="3429000"/>
            <a:ext cx="3700762" cy="2772000"/>
          </a:xfrm>
          <a:prstGeom prst="rect">
            <a:avLst/>
          </a:prstGeom>
        </p:spPr>
      </p:pic>
    </p:spTree>
    <p:extLst>
      <p:ext uri="{BB962C8B-B14F-4D97-AF65-F5344CB8AC3E}">
        <p14:creationId xmlns:p14="http://schemas.microsoft.com/office/powerpoint/2010/main" xmlns="" val="863308477"/>
      </p:ext>
    </p:extLst>
  </p:cSld>
  <p:clrMapOvr>
    <a:masterClrMapping/>
  </p:clrMapOvr>
  <p:transition>
    <p:wheel/>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2A43BE4-81AA-4BDE-BE13-E1975FE0F9DC}"/>
              </a:ext>
            </a:extLst>
          </p:cNvPr>
          <p:cNvSpPr>
            <a:spLocks noGrp="1"/>
          </p:cNvSpPr>
          <p:nvPr>
            <p:ph type="title"/>
          </p:nvPr>
        </p:nvSpPr>
        <p:spPr>
          <a:xfrm>
            <a:off x="611560" y="2286000"/>
            <a:ext cx="8229600" cy="1143000"/>
          </a:xfrm>
        </p:spPr>
        <p:txBody>
          <a:bodyPr/>
          <a:lstStyle/>
          <a:p>
            <a:r>
              <a:rPr lang="tr-TR" sz="2800" dirty="0">
                <a:solidFill>
                  <a:srgbClr val="FF0000"/>
                </a:solidFill>
                <a:latin typeface="Arial" panose="020B0604020202020204" pitchFamily="34" charset="0"/>
                <a:cs typeface="Arial" panose="020B0604020202020204" pitchFamily="34" charset="0"/>
              </a:rPr>
              <a:t>Uluslararası ticarette örf ve adetlerin ne kadar önemli olduğunu gösteren iki vaka sıradaki slaytlarda yer almaktadır:</a:t>
            </a:r>
          </a:p>
        </p:txBody>
      </p:sp>
    </p:spTree>
    <p:extLst>
      <p:ext uri="{BB962C8B-B14F-4D97-AF65-F5344CB8AC3E}">
        <p14:creationId xmlns:p14="http://schemas.microsoft.com/office/powerpoint/2010/main" xmlns="" val="1430178704"/>
      </p:ext>
    </p:extLst>
  </p:cSld>
  <p:clrMapOvr>
    <a:masterClrMapping/>
  </p:clrMapOvr>
  <p:transition>
    <p:wheel/>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D891E3B-82C8-4C27-92BE-FAECC4F471B2}"/>
              </a:ext>
            </a:extLst>
          </p:cNvPr>
          <p:cNvSpPr>
            <a:spLocks noGrp="1"/>
          </p:cNvSpPr>
          <p:nvPr>
            <p:ph type="title"/>
          </p:nvPr>
        </p:nvSpPr>
        <p:spPr/>
        <p:txBody>
          <a:bodyPr/>
          <a:lstStyle/>
          <a:p>
            <a:r>
              <a:rPr lang="tr-TR" sz="2400" dirty="0">
                <a:solidFill>
                  <a:srgbClr val="FF0000"/>
                </a:solidFill>
                <a:latin typeface="Arial" panose="020B0604020202020204" pitchFamily="34" charset="0"/>
                <a:cs typeface="Arial" panose="020B0604020202020204" pitchFamily="34" charset="0"/>
              </a:rPr>
              <a:t>VAKA 1: Alıcının Örf ve Adetlerine Dikkat Edilmemesi</a:t>
            </a:r>
          </a:p>
        </p:txBody>
      </p:sp>
      <p:sp>
        <p:nvSpPr>
          <p:cNvPr id="3" name="İçerik Yer Tutucusu 2">
            <a:extLst>
              <a:ext uri="{FF2B5EF4-FFF2-40B4-BE49-F238E27FC236}">
                <a16:creationId xmlns:a16="http://schemas.microsoft.com/office/drawing/2014/main" xmlns="" id="{DA281104-BF70-4211-B953-E1D94DC23FC4}"/>
              </a:ext>
            </a:extLst>
          </p:cNvPr>
          <p:cNvSpPr>
            <a:spLocks noGrp="1"/>
          </p:cNvSpPr>
          <p:nvPr>
            <p:ph idx="1"/>
          </p:nvPr>
        </p:nvSpPr>
        <p:spPr>
          <a:xfrm>
            <a:off x="387152" y="1052736"/>
            <a:ext cx="8299648" cy="5530626"/>
          </a:xfrm>
        </p:spPr>
        <p:txBody>
          <a:bodyPr/>
          <a:lstStyle/>
          <a:p>
            <a:pPr marL="0" indent="0">
              <a:lnSpc>
                <a:spcPct val="150000"/>
              </a:lnSpc>
              <a:buNone/>
            </a:pPr>
            <a:r>
              <a:rPr lang="tr-TR" sz="2000" dirty="0">
                <a:latin typeface="Arial" panose="020B0604020202020204" pitchFamily="34" charset="0"/>
                <a:cs typeface="Arial" panose="020B0604020202020204" pitchFamily="34" charset="0"/>
              </a:rPr>
              <a:t>	Bir Türk firmasının temsilcisi çok yüksek miktarda ipek kumaş satın alacaklarını söyleyen Fransız firma temsilcileri için 5 yıldızlı bir otelde rezervasyon yaptırmıştır. Fransız </a:t>
            </a:r>
            <a:r>
              <a:rPr lang="tr-TR" sz="2000" dirty="0" smtClean="0">
                <a:latin typeface="Arial" panose="020B0604020202020204" pitchFamily="34" charset="0"/>
                <a:cs typeface="Arial" panose="020B0604020202020204" pitchFamily="34" charset="0"/>
              </a:rPr>
              <a:t>temsilciler </a:t>
            </a:r>
            <a:r>
              <a:rPr lang="tr-TR" sz="2000" dirty="0">
                <a:latin typeface="Arial" panose="020B0604020202020204" pitchFamily="34" charset="0"/>
                <a:cs typeface="Arial" panose="020B0604020202020204" pitchFamily="34" charset="0"/>
              </a:rPr>
              <a:t>otele tam yerleşmek üzere iken kendilerine ayrılan  odanın 13. katta olduğunu görürler. Fransızlar 13 rakamının uğursuzluğuna inandıkları için otelde kalmak istemezler. Fransa’da çok katlı otellerde 12. kattan 14. kata geçiş yapılmaktadır. 13 numaralı oda dahi otellerde yer almamaktadır. Başka bir otel aranır ancak bir pansiyonda yer bulunabilir. Ertesi gün ise Fransızlar anlaşma yapmadan ülkelerine dönerler. Otelde yapılan bu rezervasyonun kötü bir işaret olduğunu düşünürler. </a:t>
            </a:r>
          </a:p>
          <a:p>
            <a:pPr marL="0" indent="0">
              <a:lnSpc>
                <a:spcPct val="150000"/>
              </a:lnSpc>
              <a:buNone/>
            </a:pPr>
            <a:r>
              <a:rPr lang="tr-TR" sz="2000" b="1" dirty="0">
                <a:latin typeface="Arial" panose="020B0604020202020204" pitchFamily="34" charset="0"/>
                <a:cs typeface="Arial" panose="020B0604020202020204" pitchFamily="34" charset="0"/>
              </a:rPr>
              <a:t>Öneri:</a:t>
            </a:r>
            <a:r>
              <a:rPr lang="tr-TR" sz="2000" dirty="0">
                <a:latin typeface="Arial" panose="020B0604020202020204" pitchFamily="34" charset="0"/>
                <a:cs typeface="Arial" panose="020B0604020202020204" pitchFamily="34" charset="0"/>
              </a:rPr>
              <a:t> Alıcılar Türkiye’ye gelmeden önce kültür, örf, adet, alışkanlıklar üzerine  ön araştırma yapmak</a:t>
            </a:r>
          </a:p>
        </p:txBody>
      </p:sp>
    </p:spTree>
    <p:extLst>
      <p:ext uri="{BB962C8B-B14F-4D97-AF65-F5344CB8AC3E}">
        <p14:creationId xmlns:p14="http://schemas.microsoft.com/office/powerpoint/2010/main" xmlns="" val="2432691605"/>
      </p:ext>
    </p:extLst>
  </p:cSld>
  <p:clrMapOvr>
    <a:masterClrMapping/>
  </p:clrMapOvr>
  <p:transition>
    <p:wheel/>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1412220-5495-4C29-95C4-D3B15FDF2C8E}"/>
              </a:ext>
            </a:extLst>
          </p:cNvPr>
          <p:cNvSpPr>
            <a:spLocks noGrp="1"/>
          </p:cNvSpPr>
          <p:nvPr>
            <p:ph type="title"/>
          </p:nvPr>
        </p:nvSpPr>
        <p:spPr/>
        <p:txBody>
          <a:bodyPr/>
          <a:lstStyle/>
          <a:p>
            <a:r>
              <a:rPr lang="tr-TR" sz="2400" dirty="0">
                <a:solidFill>
                  <a:srgbClr val="FF0000"/>
                </a:solidFill>
                <a:latin typeface="Arial" panose="020B0604020202020204" pitchFamily="34" charset="0"/>
                <a:cs typeface="Arial" panose="020B0604020202020204" pitchFamily="34" charset="0"/>
              </a:rPr>
              <a:t>VAKA 2: Alıcı Ülkenin Resmi Tatil ve Özel Günlerine Önem Veren Bir Satıcının Mesajı</a:t>
            </a:r>
            <a:endParaRPr lang="tr-TR" sz="2400" dirty="0">
              <a:latin typeface="Arial" panose="020B0604020202020204" pitchFamily="34" charset="0"/>
              <a:cs typeface="Arial" panose="020B0604020202020204" pitchFamily="34" charset="0"/>
            </a:endParaRPr>
          </a:p>
        </p:txBody>
      </p:sp>
      <p:sp>
        <p:nvSpPr>
          <p:cNvPr id="3" name="İçerik Yer Tutucusu 2">
            <a:extLst>
              <a:ext uri="{FF2B5EF4-FFF2-40B4-BE49-F238E27FC236}">
                <a16:creationId xmlns:a16="http://schemas.microsoft.com/office/drawing/2014/main" xmlns="" id="{B54DAE26-77C3-4C85-90F1-13B937FBC6AA}"/>
              </a:ext>
            </a:extLst>
          </p:cNvPr>
          <p:cNvSpPr>
            <a:spLocks noGrp="1"/>
          </p:cNvSpPr>
          <p:nvPr>
            <p:ph idx="1"/>
          </p:nvPr>
        </p:nvSpPr>
        <p:spPr>
          <a:xfrm>
            <a:off x="457200" y="1384169"/>
            <a:ext cx="8363272" cy="4997159"/>
          </a:xfrm>
        </p:spPr>
        <p:txBody>
          <a:bodyPr/>
          <a:lstStyle/>
          <a:p>
            <a:pPr marL="0" indent="0">
              <a:lnSpc>
                <a:spcPct val="150000"/>
              </a:lnSpc>
              <a:buNone/>
            </a:pPr>
            <a:r>
              <a:rPr lang="tr-TR" sz="2000" dirty="0">
                <a:latin typeface="Arial" panose="020B0604020202020204" pitchFamily="34" charset="0"/>
                <a:cs typeface="Arial" panose="020B0604020202020204" pitchFamily="34" charset="0"/>
              </a:rPr>
              <a:t>«</a:t>
            </a:r>
            <a:r>
              <a:rPr lang="tr-TR" sz="2000" dirty="0" err="1">
                <a:latin typeface="Arial" panose="020B0604020202020204" pitchFamily="34" charset="0"/>
                <a:cs typeface="Arial" panose="020B0604020202020204" pitchFamily="34" charset="0"/>
              </a:rPr>
              <a:t>Dear</a:t>
            </a:r>
            <a:r>
              <a:rPr lang="tr-TR" sz="2000" dirty="0">
                <a:latin typeface="Arial" panose="020B0604020202020204" pitchFamily="34" charset="0"/>
                <a:cs typeface="Arial" panose="020B0604020202020204" pitchFamily="34" charset="0"/>
              </a:rPr>
              <a:t> Emre,</a:t>
            </a:r>
          </a:p>
          <a:p>
            <a:pPr marL="0" indent="0">
              <a:lnSpc>
                <a:spcPct val="150000"/>
              </a:lnSpc>
              <a:buNone/>
            </a:pPr>
            <a:r>
              <a:rPr lang="tr-TR" sz="2000" dirty="0" err="1">
                <a:latin typeface="Arial" panose="020B0604020202020204" pitchFamily="34" charset="0"/>
                <a:cs typeface="Arial" panose="020B0604020202020204" pitchFamily="34" charset="0"/>
              </a:rPr>
              <a:t>Good</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day</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to</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you</a:t>
            </a:r>
            <a:r>
              <a:rPr lang="tr-TR" sz="2000" dirty="0">
                <a:latin typeface="Arial" panose="020B0604020202020204" pitchFamily="34" charset="0"/>
                <a:cs typeface="Arial" panose="020B0604020202020204" pitchFamily="34" charset="0"/>
              </a:rPr>
              <a:t>!</a:t>
            </a:r>
          </a:p>
          <a:p>
            <a:pPr marL="0" indent="0">
              <a:lnSpc>
                <a:spcPct val="150000"/>
              </a:lnSpc>
              <a:buNone/>
            </a:pPr>
            <a:r>
              <a:rPr lang="tr-TR" sz="2000" dirty="0" err="1">
                <a:latin typeface="Arial" panose="020B0604020202020204" pitchFamily="34" charset="0"/>
                <a:cs typeface="Arial" panose="020B0604020202020204" pitchFamily="34" charset="0"/>
              </a:rPr>
              <a:t>Today</a:t>
            </a:r>
            <a:r>
              <a:rPr lang="tr-TR" sz="2000" dirty="0">
                <a:latin typeface="Arial" panose="020B0604020202020204" pitchFamily="34" charset="0"/>
                <a:cs typeface="Arial" panose="020B0604020202020204" pitchFamily="34" charset="0"/>
              </a:rPr>
              <a:t> is </a:t>
            </a:r>
            <a:r>
              <a:rPr lang="tr-TR" sz="2000" dirty="0" err="1">
                <a:latin typeface="Arial" panose="020B0604020202020204" pitchFamily="34" charset="0"/>
                <a:cs typeface="Arial" panose="020B0604020202020204" pitchFamily="34" charset="0"/>
              </a:rPr>
              <a:t>your</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holiday</a:t>
            </a:r>
            <a:r>
              <a:rPr lang="tr-TR" sz="2000" dirty="0">
                <a:latin typeface="Arial" panose="020B0604020202020204" pitchFamily="34" charset="0"/>
                <a:cs typeface="Arial" panose="020B0604020202020204" pitchFamily="34" charset="0"/>
              </a:rPr>
              <a:t> of </a:t>
            </a:r>
            <a:r>
              <a:rPr lang="tr-TR" sz="2000" dirty="0" err="1">
                <a:latin typeface="Arial" panose="020B0604020202020204" pitchFamily="34" charset="0"/>
                <a:cs typeface="Arial" panose="020B0604020202020204" pitchFamily="34" charset="0"/>
              </a:rPr>
              <a:t>Youth</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and</a:t>
            </a:r>
            <a:r>
              <a:rPr lang="tr-TR" sz="2000" dirty="0">
                <a:latin typeface="Arial" panose="020B0604020202020204" pitchFamily="34" charset="0"/>
                <a:cs typeface="Arial" panose="020B0604020202020204" pitchFamily="34" charset="0"/>
              </a:rPr>
              <a:t> Sports </a:t>
            </a:r>
            <a:r>
              <a:rPr lang="tr-TR" sz="2000" dirty="0" err="1">
                <a:latin typeface="Arial" panose="020B0604020202020204" pitchFamily="34" charset="0"/>
                <a:cs typeface="Arial" panose="020B0604020202020204" pitchFamily="34" charset="0"/>
              </a:rPr>
              <a:t>Day-Atatürk’s</a:t>
            </a:r>
            <a:r>
              <a:rPr lang="tr-TR" sz="2000" dirty="0">
                <a:latin typeface="Arial" panose="020B0604020202020204" pitchFamily="34" charset="0"/>
                <a:cs typeface="Arial" panose="020B0604020202020204" pitchFamily="34" charset="0"/>
              </a:rPr>
              <a:t>  Festival, </a:t>
            </a:r>
            <a:r>
              <a:rPr lang="tr-TR" sz="2000" dirty="0" err="1">
                <a:latin typeface="Arial" panose="020B0604020202020204" pitchFamily="34" charset="0"/>
                <a:cs typeface="Arial" panose="020B0604020202020204" pitchFamily="34" charset="0"/>
              </a:rPr>
              <a:t>hope</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you</a:t>
            </a:r>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have</a:t>
            </a:r>
            <a:r>
              <a:rPr lang="tr-TR" sz="2000" dirty="0">
                <a:latin typeface="Arial" panose="020B0604020202020204" pitchFamily="34" charset="0"/>
                <a:cs typeface="Arial" panose="020B0604020202020204" pitchFamily="34" charset="0"/>
              </a:rPr>
              <a:t> a </a:t>
            </a:r>
            <a:r>
              <a:rPr lang="tr-TR" sz="2000" dirty="0" err="1">
                <a:latin typeface="Arial" panose="020B0604020202020204" pitchFamily="34" charset="0"/>
                <a:cs typeface="Arial" panose="020B0604020202020204" pitchFamily="34" charset="0"/>
              </a:rPr>
              <a:t>good</a:t>
            </a:r>
            <a:r>
              <a:rPr lang="tr-TR" sz="2000" dirty="0">
                <a:latin typeface="Arial" panose="020B0604020202020204" pitchFamily="34" charset="0"/>
                <a:cs typeface="Arial" panose="020B0604020202020204" pitchFamily="34" charset="0"/>
              </a:rPr>
              <a:t> time in </a:t>
            </a:r>
            <a:r>
              <a:rPr lang="tr-TR" sz="2000" dirty="0" err="1">
                <a:latin typeface="Arial" panose="020B0604020202020204" pitchFamily="34" charset="0"/>
                <a:cs typeface="Arial" panose="020B0604020202020204" pitchFamily="34" charset="0"/>
              </a:rPr>
              <a:t>your</a:t>
            </a:r>
            <a:r>
              <a:rPr lang="tr-TR" sz="2000" dirty="0">
                <a:latin typeface="Arial" panose="020B0604020202020204" pitchFamily="34" charset="0"/>
                <a:cs typeface="Arial" panose="020B0604020202020204" pitchFamily="34" charset="0"/>
              </a:rPr>
              <a:t> nice </a:t>
            </a:r>
            <a:r>
              <a:rPr lang="tr-TR" sz="2000" dirty="0" err="1">
                <a:latin typeface="Arial" panose="020B0604020202020204" pitchFamily="34" charset="0"/>
                <a:cs typeface="Arial" panose="020B0604020202020204" pitchFamily="34" charset="0"/>
              </a:rPr>
              <a:t>holiday</a:t>
            </a:r>
            <a:r>
              <a:rPr lang="tr-TR" sz="2000" dirty="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sym typeface="Wingdings" panose="05000000000000000000" pitchFamily="2" charset="2"/>
              </a:rPr>
              <a:t></a:t>
            </a:r>
          </a:p>
          <a:p>
            <a:pPr marL="0" indent="0">
              <a:lnSpc>
                <a:spcPct val="150000"/>
              </a:lnSpc>
              <a:buNone/>
            </a:pPr>
            <a:r>
              <a:rPr lang="tr-TR" sz="2000" b="1" dirty="0">
                <a:solidFill>
                  <a:srgbClr val="0070C0"/>
                </a:solidFill>
                <a:latin typeface="Arial" panose="020B0604020202020204" pitchFamily="34" charset="0"/>
                <a:cs typeface="Arial" panose="020B0604020202020204" pitchFamily="34" charset="0"/>
                <a:sym typeface="Wingdings" panose="05000000000000000000" pitchFamily="2" charset="2"/>
              </a:rPr>
              <a:t>-</a:t>
            </a:r>
            <a:r>
              <a:rPr lang="tr-TR" sz="2000" b="1" i="1" dirty="0">
                <a:solidFill>
                  <a:srgbClr val="0070C0"/>
                </a:solidFill>
                <a:latin typeface="Arial" panose="020B0604020202020204" pitchFamily="34" charset="0"/>
                <a:cs typeface="Arial" panose="020B0604020202020204" pitchFamily="34" charset="0"/>
                <a:sym typeface="Wingdings" panose="05000000000000000000" pitchFamily="2" charset="2"/>
              </a:rPr>
              <a:t>Bugün sizin Atatürk’ü Anma Gençlik ve Spor Bayramı (19 Mayıs) tatiliniz, umarım tatilde iyi zaman geçiriyorsunuzdur.</a:t>
            </a:r>
          </a:p>
          <a:p>
            <a:pPr marL="0" indent="0">
              <a:lnSpc>
                <a:spcPct val="150000"/>
              </a:lnSpc>
              <a:buNone/>
            </a:pPr>
            <a:r>
              <a:rPr lang="tr-TR" sz="2000" dirty="0">
                <a:latin typeface="Arial" panose="020B0604020202020204" pitchFamily="34" charset="0"/>
                <a:cs typeface="Arial" panose="020B0604020202020204" pitchFamily="34" charset="0"/>
                <a:sym typeface="Wingdings" panose="05000000000000000000" pitchFamily="2" charset="2"/>
              </a:rPr>
              <a:t>As </a:t>
            </a:r>
            <a:r>
              <a:rPr lang="tr-TR" sz="2000" dirty="0" err="1">
                <a:latin typeface="Arial" panose="020B0604020202020204" pitchFamily="34" charset="0"/>
                <a:cs typeface="Arial" panose="020B0604020202020204" pitchFamily="34" charset="0"/>
                <a:sym typeface="Wingdings" panose="05000000000000000000" pitchFamily="2" charset="2"/>
              </a:rPr>
              <a:t>to</a:t>
            </a:r>
            <a:r>
              <a:rPr lang="tr-TR" sz="2000" dirty="0">
                <a:latin typeface="Arial" panose="020B0604020202020204" pitchFamily="34" charset="0"/>
                <a:cs typeface="Arial" panose="020B0604020202020204" pitchFamily="34" charset="0"/>
                <a:sym typeface="Wingdings" panose="05000000000000000000" pitchFamily="2" charset="2"/>
              </a:rPr>
              <a:t> </a:t>
            </a:r>
            <a:r>
              <a:rPr lang="tr-TR" sz="2000" dirty="0" err="1">
                <a:latin typeface="Arial" panose="020B0604020202020204" pitchFamily="34" charset="0"/>
                <a:cs typeface="Arial" panose="020B0604020202020204" pitchFamily="34" charset="0"/>
                <a:sym typeface="Wingdings" panose="05000000000000000000" pitchFamily="2" charset="2"/>
              </a:rPr>
              <a:t>your</a:t>
            </a:r>
            <a:r>
              <a:rPr lang="tr-TR" sz="2000" dirty="0">
                <a:latin typeface="Arial" panose="020B0604020202020204" pitchFamily="34" charset="0"/>
                <a:cs typeface="Arial" panose="020B0604020202020204" pitchFamily="34" charset="0"/>
                <a:sym typeface="Wingdings" panose="05000000000000000000" pitchFamily="2" charset="2"/>
              </a:rPr>
              <a:t> </a:t>
            </a:r>
            <a:r>
              <a:rPr lang="tr-TR" sz="2000" dirty="0" err="1">
                <a:latin typeface="Arial" panose="020B0604020202020204" pitchFamily="34" charset="0"/>
                <a:cs typeface="Arial" panose="020B0604020202020204" pitchFamily="34" charset="0"/>
                <a:sym typeface="Wingdings" panose="05000000000000000000" pitchFamily="2" charset="2"/>
              </a:rPr>
              <a:t>business</a:t>
            </a:r>
            <a:r>
              <a:rPr lang="tr-TR" sz="2000" dirty="0">
                <a:latin typeface="Arial" panose="020B0604020202020204" pitchFamily="34" charset="0"/>
                <a:cs typeface="Arial" panose="020B0604020202020204" pitchFamily="34" charset="0"/>
                <a:sym typeface="Wingdings" panose="05000000000000000000" pitchFamily="2" charset="2"/>
              </a:rPr>
              <a:t> </a:t>
            </a:r>
            <a:r>
              <a:rPr lang="tr-TR" sz="2000" dirty="0" err="1">
                <a:latin typeface="Arial" panose="020B0604020202020204" pitchFamily="34" charset="0"/>
                <a:cs typeface="Arial" panose="020B0604020202020204" pitchFamily="34" charset="0"/>
                <a:sym typeface="Wingdings" panose="05000000000000000000" pitchFamily="2" charset="2"/>
              </a:rPr>
              <a:t>trip</a:t>
            </a:r>
            <a:r>
              <a:rPr lang="tr-TR" sz="2000" dirty="0">
                <a:latin typeface="Arial" panose="020B0604020202020204" pitchFamily="34" charset="0"/>
                <a:cs typeface="Arial" panose="020B0604020202020204" pitchFamily="34" charset="0"/>
                <a:sym typeface="Wingdings" panose="05000000000000000000" pitchFamily="2" charset="2"/>
              </a:rPr>
              <a:t> </a:t>
            </a:r>
            <a:r>
              <a:rPr lang="tr-TR" sz="2000" dirty="0" err="1">
                <a:latin typeface="Arial" panose="020B0604020202020204" pitchFamily="34" charset="0"/>
                <a:cs typeface="Arial" panose="020B0604020202020204" pitchFamily="34" charset="0"/>
                <a:sym typeface="Wingdings" panose="05000000000000000000" pitchFamily="2" charset="2"/>
              </a:rPr>
              <a:t>to</a:t>
            </a:r>
            <a:r>
              <a:rPr lang="tr-TR" sz="2000" dirty="0">
                <a:latin typeface="Arial" panose="020B0604020202020204" pitchFamily="34" charset="0"/>
                <a:cs typeface="Arial" panose="020B0604020202020204" pitchFamily="34" charset="0"/>
                <a:sym typeface="Wingdings" panose="05000000000000000000" pitchFamily="2" charset="2"/>
              </a:rPr>
              <a:t> </a:t>
            </a:r>
            <a:r>
              <a:rPr lang="tr-TR" sz="2000" dirty="0" err="1">
                <a:latin typeface="Arial" panose="020B0604020202020204" pitchFamily="34" charset="0"/>
                <a:cs typeface="Arial" panose="020B0604020202020204" pitchFamily="34" charset="0"/>
                <a:sym typeface="Wingdings" panose="05000000000000000000" pitchFamily="2" charset="2"/>
              </a:rPr>
              <a:t>our</a:t>
            </a:r>
            <a:r>
              <a:rPr lang="tr-TR" sz="2000" dirty="0">
                <a:latin typeface="Arial" panose="020B0604020202020204" pitchFamily="34" charset="0"/>
                <a:cs typeface="Arial" panose="020B0604020202020204" pitchFamily="34" charset="0"/>
                <a:sym typeface="Wingdings" panose="05000000000000000000" pitchFamily="2" charset="2"/>
              </a:rPr>
              <a:t> </a:t>
            </a:r>
            <a:r>
              <a:rPr lang="tr-TR" sz="2000" dirty="0" err="1">
                <a:latin typeface="Arial" panose="020B0604020202020204" pitchFamily="34" charset="0"/>
                <a:cs typeface="Arial" panose="020B0604020202020204" pitchFamily="34" charset="0"/>
                <a:sym typeface="Wingdings" panose="05000000000000000000" pitchFamily="2" charset="2"/>
              </a:rPr>
              <a:t>company</a:t>
            </a:r>
            <a:r>
              <a:rPr lang="tr-TR" sz="2000" dirty="0">
                <a:latin typeface="Arial" panose="020B0604020202020204" pitchFamily="34" charset="0"/>
                <a:cs typeface="Arial" panose="020B0604020202020204" pitchFamily="34" charset="0"/>
                <a:sym typeface="Wingdings" panose="05000000000000000000" pitchFamily="2" charset="2"/>
              </a:rPr>
              <a:t>, </a:t>
            </a:r>
            <a:r>
              <a:rPr lang="tr-TR" sz="2000" dirty="0" err="1">
                <a:latin typeface="Arial" panose="020B0604020202020204" pitchFamily="34" charset="0"/>
                <a:cs typeface="Arial" panose="020B0604020202020204" pitchFamily="34" charset="0"/>
                <a:sym typeface="Wingdings" panose="05000000000000000000" pitchFamily="2" charset="2"/>
              </a:rPr>
              <a:t>pls</a:t>
            </a:r>
            <a:r>
              <a:rPr lang="tr-TR" sz="2000" dirty="0">
                <a:latin typeface="Arial" panose="020B0604020202020204" pitchFamily="34" charset="0"/>
                <a:cs typeface="Arial" panose="020B0604020202020204" pitchFamily="34" charset="0"/>
                <a:sym typeface="Wingdings" panose="05000000000000000000" pitchFamily="2" charset="2"/>
              </a:rPr>
              <a:t> </a:t>
            </a:r>
            <a:r>
              <a:rPr lang="tr-TR" sz="2000" dirty="0" err="1">
                <a:latin typeface="Arial" panose="020B0604020202020204" pitchFamily="34" charset="0"/>
                <a:cs typeface="Arial" panose="020B0604020202020204" pitchFamily="34" charset="0"/>
                <a:sym typeface="Wingdings" panose="05000000000000000000" pitchFamily="2" charset="2"/>
              </a:rPr>
              <a:t>kindly</a:t>
            </a:r>
            <a:r>
              <a:rPr lang="tr-TR" sz="2000" dirty="0">
                <a:latin typeface="Arial" panose="020B0604020202020204" pitchFamily="34" charset="0"/>
                <a:cs typeface="Arial" panose="020B0604020202020204" pitchFamily="34" charset="0"/>
                <a:sym typeface="Wingdings" panose="05000000000000000000" pitchFamily="2" charset="2"/>
              </a:rPr>
              <a:t> </a:t>
            </a:r>
            <a:r>
              <a:rPr lang="tr-TR" sz="2000" dirty="0" err="1">
                <a:latin typeface="Arial" panose="020B0604020202020204" pitchFamily="34" charset="0"/>
                <a:cs typeface="Arial" panose="020B0604020202020204" pitchFamily="34" charset="0"/>
                <a:sym typeface="Wingdings" panose="05000000000000000000" pitchFamily="2" charset="2"/>
              </a:rPr>
              <a:t>inform</a:t>
            </a:r>
            <a:r>
              <a:rPr lang="tr-TR" sz="2000" dirty="0">
                <a:latin typeface="Arial" panose="020B0604020202020204" pitchFamily="34" charset="0"/>
                <a:cs typeface="Arial" panose="020B0604020202020204" pitchFamily="34" charset="0"/>
                <a:sym typeface="Wingdings" panose="05000000000000000000" pitchFamily="2" charset="2"/>
              </a:rPr>
              <a:t> us </a:t>
            </a:r>
            <a:r>
              <a:rPr lang="tr-TR" sz="2000" dirty="0" err="1">
                <a:latin typeface="Arial" panose="020B0604020202020204" pitchFamily="34" charset="0"/>
                <a:cs typeface="Arial" panose="020B0604020202020204" pitchFamily="34" charset="0"/>
                <a:sym typeface="Wingdings" panose="05000000000000000000" pitchFamily="2" charset="2"/>
              </a:rPr>
              <a:t>your</a:t>
            </a:r>
            <a:r>
              <a:rPr lang="tr-TR" sz="2000" dirty="0">
                <a:latin typeface="Arial" panose="020B0604020202020204" pitchFamily="34" charset="0"/>
                <a:cs typeface="Arial" panose="020B0604020202020204" pitchFamily="34" charset="0"/>
                <a:sym typeface="Wingdings" panose="05000000000000000000" pitchFamily="2" charset="2"/>
              </a:rPr>
              <a:t> </a:t>
            </a:r>
            <a:r>
              <a:rPr lang="tr-TR" sz="2000" dirty="0" err="1">
                <a:latin typeface="Arial" panose="020B0604020202020204" pitchFamily="34" charset="0"/>
                <a:cs typeface="Arial" panose="020B0604020202020204" pitchFamily="34" charset="0"/>
                <a:sym typeface="Wingdings" panose="05000000000000000000" pitchFamily="2" charset="2"/>
              </a:rPr>
              <a:t>details</a:t>
            </a:r>
            <a:r>
              <a:rPr lang="tr-TR" sz="2000" dirty="0">
                <a:latin typeface="Arial" panose="020B0604020202020204" pitchFamily="34" charset="0"/>
                <a:cs typeface="Arial" panose="020B0604020202020204" pitchFamily="34" charset="0"/>
                <a:sym typeface="Wingdings" panose="05000000000000000000" pitchFamily="2" charset="2"/>
              </a:rPr>
              <a:t> </a:t>
            </a:r>
            <a:r>
              <a:rPr lang="tr-TR" sz="2000" dirty="0" err="1">
                <a:latin typeface="Arial" panose="020B0604020202020204" pitchFamily="34" charset="0"/>
                <a:cs typeface="Arial" panose="020B0604020202020204" pitchFamily="34" charset="0"/>
                <a:sym typeface="Wingdings" panose="05000000000000000000" pitchFamily="2" charset="2"/>
              </a:rPr>
              <a:t>schedule</a:t>
            </a:r>
            <a:r>
              <a:rPr lang="tr-TR" sz="2000" dirty="0">
                <a:latin typeface="Arial" panose="020B0604020202020204" pitchFamily="34" charset="0"/>
                <a:cs typeface="Arial" panose="020B0604020202020204" pitchFamily="34" charset="0"/>
                <a:sym typeface="Wingdings" panose="05000000000000000000" pitchFamily="2" charset="2"/>
              </a:rPr>
              <a:t> </a:t>
            </a:r>
            <a:r>
              <a:rPr lang="tr-TR" sz="2000" dirty="0" err="1">
                <a:latin typeface="Arial" panose="020B0604020202020204" pitchFamily="34" charset="0"/>
                <a:cs typeface="Arial" panose="020B0604020202020204" pitchFamily="34" charset="0"/>
                <a:sym typeface="Wingdings" panose="05000000000000000000" pitchFamily="2" charset="2"/>
              </a:rPr>
              <a:t>so</a:t>
            </a:r>
            <a:r>
              <a:rPr lang="tr-TR" sz="2000" dirty="0">
                <a:latin typeface="Arial" panose="020B0604020202020204" pitchFamily="34" charset="0"/>
                <a:cs typeface="Arial" panose="020B0604020202020204" pitchFamily="34" charset="0"/>
                <a:sym typeface="Wingdings" panose="05000000000000000000" pitchFamily="2" charset="2"/>
              </a:rPr>
              <a:t> </a:t>
            </a:r>
            <a:r>
              <a:rPr lang="tr-TR" sz="2000" dirty="0" err="1">
                <a:latin typeface="Arial" panose="020B0604020202020204" pitchFamily="34" charset="0"/>
                <a:cs typeface="Arial" panose="020B0604020202020204" pitchFamily="34" charset="0"/>
                <a:sym typeface="Wingdings" panose="05000000000000000000" pitchFamily="2" charset="2"/>
              </a:rPr>
              <a:t>that</a:t>
            </a:r>
            <a:r>
              <a:rPr lang="tr-TR" sz="2000" dirty="0">
                <a:latin typeface="Arial" panose="020B0604020202020204" pitchFamily="34" charset="0"/>
                <a:cs typeface="Arial" panose="020B0604020202020204" pitchFamily="34" charset="0"/>
                <a:sym typeface="Wingdings" panose="05000000000000000000" pitchFamily="2" charset="2"/>
              </a:rPr>
              <a:t> </a:t>
            </a:r>
            <a:r>
              <a:rPr lang="tr-TR" sz="2000" dirty="0" err="1">
                <a:latin typeface="Arial" panose="020B0604020202020204" pitchFamily="34" charset="0"/>
                <a:cs typeface="Arial" panose="020B0604020202020204" pitchFamily="34" charset="0"/>
                <a:sym typeface="Wingdings" panose="05000000000000000000" pitchFamily="2" charset="2"/>
              </a:rPr>
              <a:t>we</a:t>
            </a:r>
            <a:r>
              <a:rPr lang="tr-TR" sz="2000" dirty="0">
                <a:latin typeface="Arial" panose="020B0604020202020204" pitchFamily="34" charset="0"/>
                <a:cs typeface="Arial" panose="020B0604020202020204" pitchFamily="34" charset="0"/>
                <a:sym typeface="Wingdings" panose="05000000000000000000" pitchFamily="2" charset="2"/>
              </a:rPr>
              <a:t> </a:t>
            </a:r>
            <a:r>
              <a:rPr lang="tr-TR" sz="2000" dirty="0" err="1">
                <a:latin typeface="Arial" panose="020B0604020202020204" pitchFamily="34" charset="0"/>
                <a:cs typeface="Arial" panose="020B0604020202020204" pitchFamily="34" charset="0"/>
                <a:sym typeface="Wingdings" panose="05000000000000000000" pitchFamily="2" charset="2"/>
              </a:rPr>
              <a:t>could</a:t>
            </a:r>
            <a:r>
              <a:rPr lang="tr-TR" sz="2000" dirty="0">
                <a:latin typeface="Arial" panose="020B0604020202020204" pitchFamily="34" charset="0"/>
                <a:cs typeface="Arial" panose="020B0604020202020204" pitchFamily="34" charset="0"/>
                <a:sym typeface="Wingdings" panose="05000000000000000000" pitchFamily="2" charset="2"/>
              </a:rPr>
              <a:t> </a:t>
            </a:r>
            <a:r>
              <a:rPr lang="tr-TR" sz="2000" dirty="0" err="1">
                <a:latin typeface="Arial" panose="020B0604020202020204" pitchFamily="34" charset="0"/>
                <a:cs typeface="Arial" panose="020B0604020202020204" pitchFamily="34" charset="0"/>
                <a:sym typeface="Wingdings" panose="05000000000000000000" pitchFamily="2" charset="2"/>
              </a:rPr>
              <a:t>get</a:t>
            </a:r>
            <a:r>
              <a:rPr lang="tr-TR" sz="2000" dirty="0">
                <a:latin typeface="Arial" panose="020B0604020202020204" pitchFamily="34" charset="0"/>
                <a:cs typeface="Arial" panose="020B0604020202020204" pitchFamily="34" charset="0"/>
                <a:sym typeface="Wingdings" panose="05000000000000000000" pitchFamily="2" charset="2"/>
              </a:rPr>
              <a:t> </a:t>
            </a:r>
            <a:r>
              <a:rPr lang="tr-TR" sz="2000" dirty="0" err="1">
                <a:latin typeface="Arial" panose="020B0604020202020204" pitchFamily="34" charset="0"/>
                <a:cs typeface="Arial" panose="020B0604020202020204" pitchFamily="34" charset="0"/>
                <a:sym typeface="Wingdings" panose="05000000000000000000" pitchFamily="2" charset="2"/>
              </a:rPr>
              <a:t>ready</a:t>
            </a:r>
            <a:r>
              <a:rPr lang="tr-TR" sz="2000" dirty="0">
                <a:latin typeface="Arial" panose="020B0604020202020204" pitchFamily="34" charset="0"/>
                <a:cs typeface="Arial" panose="020B0604020202020204" pitchFamily="34" charset="0"/>
                <a:sym typeface="Wingdings" panose="05000000000000000000" pitchFamily="2" charset="2"/>
              </a:rPr>
              <a:t> </a:t>
            </a:r>
            <a:r>
              <a:rPr lang="tr-TR" sz="2000" dirty="0" err="1">
                <a:latin typeface="Arial" panose="020B0604020202020204" pitchFamily="34" charset="0"/>
                <a:cs typeface="Arial" panose="020B0604020202020204" pitchFamily="34" charset="0"/>
                <a:sym typeface="Wingdings" panose="05000000000000000000" pitchFamily="2" charset="2"/>
              </a:rPr>
              <a:t>for</a:t>
            </a:r>
            <a:r>
              <a:rPr lang="tr-TR" sz="2000" dirty="0">
                <a:latin typeface="Arial" panose="020B0604020202020204" pitchFamily="34" charset="0"/>
                <a:cs typeface="Arial" panose="020B0604020202020204" pitchFamily="34" charset="0"/>
                <a:sym typeface="Wingdings" panose="05000000000000000000" pitchFamily="2" charset="2"/>
              </a:rPr>
              <a:t> </a:t>
            </a:r>
            <a:r>
              <a:rPr lang="tr-TR" sz="2000" dirty="0" err="1">
                <a:latin typeface="Arial" panose="020B0604020202020204" pitchFamily="34" charset="0"/>
                <a:cs typeface="Arial" panose="020B0604020202020204" pitchFamily="34" charset="0"/>
                <a:sym typeface="Wingdings" panose="05000000000000000000" pitchFamily="2" charset="2"/>
              </a:rPr>
              <a:t>our</a:t>
            </a:r>
            <a:r>
              <a:rPr lang="tr-TR" sz="2000" dirty="0">
                <a:latin typeface="Arial" panose="020B0604020202020204" pitchFamily="34" charset="0"/>
                <a:cs typeface="Arial" panose="020B0604020202020204" pitchFamily="34" charset="0"/>
                <a:sym typeface="Wingdings" panose="05000000000000000000" pitchFamily="2" charset="2"/>
              </a:rPr>
              <a:t> </a:t>
            </a:r>
            <a:r>
              <a:rPr lang="tr-TR" sz="2000" dirty="0" err="1">
                <a:latin typeface="Arial" panose="020B0604020202020204" pitchFamily="34" charset="0"/>
                <a:cs typeface="Arial" panose="020B0604020202020204" pitchFamily="34" charset="0"/>
                <a:sym typeface="Wingdings" panose="05000000000000000000" pitchFamily="2" charset="2"/>
              </a:rPr>
              <a:t>meeting</a:t>
            </a:r>
            <a:r>
              <a:rPr lang="tr-TR" sz="2000" dirty="0">
                <a:latin typeface="Arial" panose="020B0604020202020204" pitchFamily="34" charset="0"/>
                <a:cs typeface="Arial" panose="020B0604020202020204" pitchFamily="34" charset="0"/>
                <a:sym typeface="Wingdings" panose="05000000000000000000" pitchFamily="2" charset="2"/>
              </a:rPr>
              <a:t> in </a:t>
            </a:r>
            <a:r>
              <a:rPr lang="tr-TR" sz="2000" dirty="0" err="1">
                <a:latin typeface="Arial" panose="020B0604020202020204" pitchFamily="34" charset="0"/>
                <a:cs typeface="Arial" panose="020B0604020202020204" pitchFamily="34" charset="0"/>
                <a:sym typeface="Wingdings" panose="05000000000000000000" pitchFamily="2" charset="2"/>
              </a:rPr>
              <a:t>advance</a:t>
            </a:r>
            <a:r>
              <a:rPr lang="tr-TR" sz="2000" dirty="0">
                <a:latin typeface="Arial" panose="020B0604020202020204" pitchFamily="34" charset="0"/>
                <a:cs typeface="Arial" panose="020B0604020202020204" pitchFamily="34" charset="0"/>
                <a:sym typeface="Wingdings" panose="05000000000000000000" pitchFamily="2" charset="2"/>
              </a:rPr>
              <a:t>……..»</a:t>
            </a:r>
          </a:p>
          <a:p>
            <a:pPr marL="0" indent="0">
              <a:lnSpc>
                <a:spcPct val="150000"/>
              </a:lnSpc>
              <a:buNone/>
            </a:pPr>
            <a:r>
              <a:rPr lang="tr-TR" sz="2000" b="1" dirty="0">
                <a:latin typeface="Arial" panose="020B0604020202020204" pitchFamily="34" charset="0"/>
                <a:cs typeface="Arial" panose="020B0604020202020204" pitchFamily="34" charset="0"/>
                <a:sym typeface="Wingdings" panose="05000000000000000000" pitchFamily="2" charset="2"/>
              </a:rPr>
              <a:t>ÖNERİ:</a:t>
            </a:r>
            <a:r>
              <a:rPr lang="tr-TR" sz="2000" dirty="0">
                <a:latin typeface="Arial" panose="020B0604020202020204" pitchFamily="34" charset="0"/>
                <a:cs typeface="Arial" panose="020B0604020202020204" pitchFamily="34" charset="0"/>
                <a:sym typeface="Wingdings" panose="05000000000000000000" pitchFamily="2" charset="2"/>
              </a:rPr>
              <a:t> Çalışan ülkelerin dini &amp; milli bayramları, özel günleri konusunda araştırma yapmak</a:t>
            </a:r>
          </a:p>
        </p:txBody>
      </p:sp>
    </p:spTree>
    <p:extLst>
      <p:ext uri="{BB962C8B-B14F-4D97-AF65-F5344CB8AC3E}">
        <p14:creationId xmlns:p14="http://schemas.microsoft.com/office/powerpoint/2010/main" xmlns="" val="1380465527"/>
      </p:ext>
    </p:extLst>
  </p:cSld>
  <p:clrMapOvr>
    <a:masterClrMapping/>
  </p:clrMapOvr>
  <p:transition>
    <p:wheel/>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75E5F51-568F-41CB-8B5A-AC8F25A42EAA}"/>
              </a:ext>
            </a:extLst>
          </p:cNvPr>
          <p:cNvSpPr>
            <a:spLocks noGrp="1"/>
          </p:cNvSpPr>
          <p:nvPr>
            <p:ph type="title"/>
          </p:nvPr>
        </p:nvSpPr>
        <p:spPr/>
        <p:txBody>
          <a:bodyPr/>
          <a:lstStyle/>
          <a:p>
            <a:r>
              <a:rPr lang="tr-TR" sz="2800" dirty="0">
                <a:solidFill>
                  <a:srgbClr val="FF0000"/>
                </a:solidFill>
                <a:latin typeface="Arial" panose="020B0604020202020204" pitchFamily="34" charset="0"/>
                <a:cs typeface="Arial" panose="020B0604020202020204" pitchFamily="34" charset="0"/>
              </a:rPr>
              <a:t>Türkiye’nin Dış Ticaret İstihdam Tablosuna  Dair…</a:t>
            </a:r>
          </a:p>
        </p:txBody>
      </p:sp>
      <p:sp>
        <p:nvSpPr>
          <p:cNvPr id="3" name="İçerik Yer Tutucusu 2">
            <a:extLst>
              <a:ext uri="{FF2B5EF4-FFF2-40B4-BE49-F238E27FC236}">
                <a16:creationId xmlns:a16="http://schemas.microsoft.com/office/drawing/2014/main" xmlns="" id="{BB0070CC-22FB-4E95-BB2C-E37B6E05C3BB}"/>
              </a:ext>
            </a:extLst>
          </p:cNvPr>
          <p:cNvSpPr>
            <a:spLocks noGrp="1"/>
          </p:cNvSpPr>
          <p:nvPr>
            <p:ph idx="1"/>
          </p:nvPr>
        </p:nvSpPr>
        <p:spPr/>
        <p:txBody>
          <a:bodyPr/>
          <a:lstStyle/>
          <a:p>
            <a:pPr marL="0" indent="0">
              <a:lnSpc>
                <a:spcPct val="150000"/>
              </a:lnSpc>
              <a:buNone/>
            </a:pPr>
            <a:r>
              <a:rPr lang="tr-TR" sz="1800" dirty="0">
                <a:latin typeface="Arial" panose="020B0604020202020204" pitchFamily="34" charset="0"/>
                <a:cs typeface="Arial" panose="020B0604020202020204" pitchFamily="34" charset="0"/>
              </a:rPr>
              <a:t>*Türkiye, yıllık </a:t>
            </a:r>
            <a:r>
              <a:rPr lang="tr-TR" sz="1800" b="1" dirty="0">
                <a:latin typeface="Arial" panose="020B0604020202020204" pitchFamily="34" charset="0"/>
                <a:cs typeface="Arial" panose="020B0604020202020204" pitchFamily="34" charset="0"/>
              </a:rPr>
              <a:t>400 milyar</a:t>
            </a:r>
            <a:r>
              <a:rPr lang="tr-TR" sz="1800" dirty="0">
                <a:latin typeface="Arial" panose="020B0604020202020204" pitchFamily="34" charset="0"/>
                <a:cs typeface="Arial" panose="020B0604020202020204" pitchFamily="34" charset="0"/>
              </a:rPr>
              <a:t> dolarlık dış ticaret hacmine sahiptir.</a:t>
            </a:r>
            <a:br>
              <a:rPr lang="tr-TR" sz="1800" dirty="0">
                <a:latin typeface="Arial" panose="020B0604020202020204" pitchFamily="34" charset="0"/>
                <a:cs typeface="Arial" panose="020B0604020202020204" pitchFamily="34" charset="0"/>
              </a:rPr>
            </a:br>
            <a:r>
              <a:rPr lang="tr-TR" sz="1800" b="1" dirty="0">
                <a:latin typeface="Arial" panose="020B0604020202020204" pitchFamily="34" charset="0"/>
                <a:cs typeface="Arial" panose="020B0604020202020204" pitchFamily="34" charset="0"/>
              </a:rPr>
              <a:t>*</a:t>
            </a:r>
            <a:r>
              <a:rPr lang="tr-TR" sz="1800" dirty="0">
                <a:latin typeface="Arial" panose="020B0604020202020204" pitchFamily="34" charset="0"/>
                <a:cs typeface="Arial" panose="020B0604020202020204" pitchFamily="34" charset="0"/>
              </a:rPr>
              <a:t>İhracat-ithalat yapan firmaların sayısı yaklaşık </a:t>
            </a:r>
            <a:r>
              <a:rPr lang="tr-TR" sz="1800" b="1" dirty="0">
                <a:latin typeface="Arial" panose="020B0604020202020204" pitchFamily="34" charset="0"/>
                <a:cs typeface="Arial" panose="020B0604020202020204" pitchFamily="34" charset="0"/>
              </a:rPr>
              <a:t>100.000</a:t>
            </a:r>
            <a:r>
              <a:rPr lang="tr-TR" sz="1800" dirty="0">
                <a:latin typeface="Arial" panose="020B0604020202020204" pitchFamily="34" charset="0"/>
                <a:cs typeface="Arial" panose="020B0604020202020204" pitchFamily="34" charset="0"/>
              </a:rPr>
              <a:t>’ </a:t>
            </a:r>
            <a:r>
              <a:rPr lang="tr-TR" sz="1800" dirty="0" err="1">
                <a:latin typeface="Arial" panose="020B0604020202020204" pitchFamily="34" charset="0"/>
                <a:cs typeface="Arial" panose="020B0604020202020204" pitchFamily="34" charset="0"/>
              </a:rPr>
              <a:t>dir</a:t>
            </a:r>
            <a:r>
              <a:rPr lang="tr-TR" sz="1800" dirty="0">
                <a:latin typeface="Arial" panose="020B0604020202020204" pitchFamily="34" charset="0"/>
                <a:cs typeface="Arial" panose="020B0604020202020204" pitchFamily="34" charset="0"/>
              </a:rPr>
              <a:t/>
            </a:r>
            <a:br>
              <a:rPr lang="tr-TR" sz="1800" dirty="0">
                <a:latin typeface="Arial" panose="020B0604020202020204" pitchFamily="34" charset="0"/>
                <a:cs typeface="Arial" panose="020B0604020202020204" pitchFamily="34" charset="0"/>
              </a:rPr>
            </a:br>
            <a:r>
              <a:rPr lang="tr-TR" sz="1800" dirty="0">
                <a:latin typeface="Arial" panose="020B0604020202020204" pitchFamily="34" charset="0"/>
                <a:cs typeface="Arial" panose="020B0604020202020204" pitchFamily="34" charset="0"/>
              </a:rPr>
              <a:t>* 2023 yılı için </a:t>
            </a:r>
            <a:r>
              <a:rPr lang="tr-TR" sz="1800" b="1" dirty="0">
                <a:latin typeface="Arial" panose="020B0604020202020204" pitchFamily="34" charset="0"/>
                <a:cs typeface="Arial" panose="020B0604020202020204" pitchFamily="34" charset="0"/>
              </a:rPr>
              <a:t>500 milyar </a:t>
            </a:r>
            <a:r>
              <a:rPr lang="tr-TR" sz="1800" dirty="0">
                <a:latin typeface="Arial" panose="020B0604020202020204" pitchFamily="34" charset="0"/>
                <a:cs typeface="Arial" panose="020B0604020202020204" pitchFamily="34" charset="0"/>
              </a:rPr>
              <a:t>dolarlık bir ihracat hedefi belirlenmiştir</a:t>
            </a:r>
            <a:br>
              <a:rPr lang="tr-TR" sz="1800" dirty="0">
                <a:latin typeface="Arial" panose="020B0604020202020204" pitchFamily="34" charset="0"/>
                <a:cs typeface="Arial" panose="020B0604020202020204" pitchFamily="34" charset="0"/>
              </a:rPr>
            </a:br>
            <a:r>
              <a:rPr lang="tr-TR" sz="1800" b="1" dirty="0">
                <a:latin typeface="Arial" panose="020B0604020202020204" pitchFamily="34" charset="0"/>
                <a:cs typeface="Arial" panose="020B0604020202020204" pitchFamily="34" charset="0"/>
              </a:rPr>
              <a:t>*</a:t>
            </a:r>
            <a:r>
              <a:rPr lang="tr-TR" sz="1800" dirty="0">
                <a:latin typeface="Arial" panose="020B0604020202020204" pitchFamily="34" charset="0"/>
                <a:cs typeface="Arial" panose="020B0604020202020204" pitchFamily="34" charset="0"/>
              </a:rPr>
              <a:t> İthalatla birlikte, 2023 yılında </a:t>
            </a:r>
            <a:r>
              <a:rPr lang="tr-TR" sz="1800" b="1" dirty="0">
                <a:latin typeface="Arial" panose="020B0604020202020204" pitchFamily="34" charset="0"/>
                <a:cs typeface="Arial" panose="020B0604020202020204" pitchFamily="34" charset="0"/>
              </a:rPr>
              <a:t>1 trilyon</a:t>
            </a:r>
            <a:r>
              <a:rPr lang="tr-TR" sz="1800" dirty="0">
                <a:latin typeface="Arial" panose="020B0604020202020204" pitchFamily="34" charset="0"/>
                <a:cs typeface="Arial" panose="020B0604020202020204" pitchFamily="34" charset="0"/>
              </a:rPr>
              <a:t> doların üzerinde bir hacim beklenmektedir.</a:t>
            </a:r>
            <a:br>
              <a:rPr lang="tr-TR" sz="1800" dirty="0">
                <a:latin typeface="Arial" panose="020B0604020202020204" pitchFamily="34" charset="0"/>
                <a:cs typeface="Arial" panose="020B0604020202020204" pitchFamily="34" charset="0"/>
              </a:rPr>
            </a:br>
            <a:r>
              <a:rPr lang="tr-TR" sz="1800" dirty="0">
                <a:latin typeface="Arial" panose="020B0604020202020204" pitchFamily="34" charset="0"/>
                <a:cs typeface="Arial" panose="020B0604020202020204" pitchFamily="34" charset="0"/>
              </a:rPr>
              <a:t> *Türkiye İhracatçılar Meclisi (TİM) bu hedefe ulaşabilmek için;</a:t>
            </a:r>
            <a:br>
              <a:rPr lang="tr-TR" sz="1800" dirty="0">
                <a:latin typeface="Arial" panose="020B0604020202020204" pitchFamily="34" charset="0"/>
                <a:cs typeface="Arial" panose="020B0604020202020204" pitchFamily="34" charset="0"/>
              </a:rPr>
            </a:br>
            <a:r>
              <a:rPr lang="tr-TR" sz="1800" i="1" dirty="0">
                <a:latin typeface="Arial" panose="020B0604020202020204" pitchFamily="34" charset="0"/>
                <a:cs typeface="Arial" panose="020B0604020202020204" pitchFamily="34" charset="0"/>
              </a:rPr>
              <a:t> “Donanımlı dış ticaret elemanı” </a:t>
            </a:r>
            <a:r>
              <a:rPr lang="tr-TR" sz="1800" dirty="0">
                <a:latin typeface="Arial" panose="020B0604020202020204" pitchFamily="34" charset="0"/>
                <a:cs typeface="Arial" panose="020B0604020202020204" pitchFamily="34" charset="0"/>
              </a:rPr>
              <a:t>ihtiyacını vurgulamakta ve önümüzdeki yıllar için ihracat sektöründe “1.549.948 adet yeni istihdam” öngörmektedir.</a:t>
            </a:r>
            <a:br>
              <a:rPr lang="tr-TR" sz="1800" dirty="0">
                <a:latin typeface="Arial" panose="020B0604020202020204" pitchFamily="34" charset="0"/>
                <a:cs typeface="Arial" panose="020B0604020202020204" pitchFamily="34" charset="0"/>
              </a:rPr>
            </a:br>
            <a:r>
              <a:rPr lang="tr-TR" sz="1800" b="1" dirty="0">
                <a:latin typeface="Arial" panose="020B0604020202020204" pitchFamily="34" charset="0"/>
                <a:cs typeface="Arial" panose="020B0604020202020204" pitchFamily="34" charset="0"/>
              </a:rPr>
              <a:t> *</a:t>
            </a:r>
            <a:r>
              <a:rPr lang="tr-TR" sz="1800" dirty="0">
                <a:latin typeface="Arial" panose="020B0604020202020204" pitchFamily="34" charset="0"/>
                <a:cs typeface="Arial" panose="020B0604020202020204" pitchFamily="34" charset="0"/>
              </a:rPr>
              <a:t>TİM’in istihdam öngörüsünden hareketle,</a:t>
            </a:r>
            <a:r>
              <a:rPr lang="tr-TR" sz="1800" b="1" dirty="0">
                <a:latin typeface="Arial" panose="020B0604020202020204" pitchFamily="34" charset="0"/>
                <a:cs typeface="Arial" panose="020B0604020202020204" pitchFamily="34" charset="0"/>
              </a:rPr>
              <a:t> % 5</a:t>
            </a:r>
            <a:r>
              <a:rPr lang="tr-TR" sz="1800" dirty="0">
                <a:latin typeface="Arial" panose="020B0604020202020204" pitchFamily="34" charset="0"/>
                <a:cs typeface="Arial" panose="020B0604020202020204" pitchFamily="34" charset="0"/>
              </a:rPr>
              <a:t>’inin beyaz yakalılardan oluşacağını varsayarsak; 2020’ye kadar yılda </a:t>
            </a:r>
            <a:r>
              <a:rPr lang="tr-TR" sz="1800" b="1" dirty="0">
                <a:latin typeface="Arial" panose="020B0604020202020204" pitchFamily="34" charset="0"/>
                <a:cs typeface="Arial" panose="020B0604020202020204" pitchFamily="34" charset="0"/>
              </a:rPr>
              <a:t>30.000 </a:t>
            </a:r>
            <a:r>
              <a:rPr lang="tr-TR" sz="1800" dirty="0">
                <a:latin typeface="Arial" panose="020B0604020202020204" pitchFamily="34" charset="0"/>
                <a:cs typeface="Arial" panose="020B0604020202020204" pitchFamily="34" charset="0"/>
              </a:rPr>
              <a:t>“eğitimli” dış ticaret elemanına ihtiyaç olacaktır.</a:t>
            </a:r>
          </a:p>
          <a:p>
            <a:endParaRPr lang="tr-TR" dirty="0"/>
          </a:p>
        </p:txBody>
      </p:sp>
    </p:spTree>
    <p:extLst>
      <p:ext uri="{BB962C8B-B14F-4D97-AF65-F5344CB8AC3E}">
        <p14:creationId xmlns:p14="http://schemas.microsoft.com/office/powerpoint/2010/main" xmlns="" val="2953916248"/>
      </p:ext>
    </p:extLst>
  </p:cSld>
  <p:clrMapOvr>
    <a:masterClrMapping/>
  </p:clrMapOvr>
  <p:transition>
    <p:wheel/>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1494345-5A48-498F-9C20-44A94AB6DCF7}"/>
              </a:ext>
            </a:extLst>
          </p:cNvPr>
          <p:cNvSpPr>
            <a:spLocks noGrp="1"/>
          </p:cNvSpPr>
          <p:nvPr>
            <p:ph type="title"/>
          </p:nvPr>
        </p:nvSpPr>
        <p:spPr/>
        <p:txBody>
          <a:bodyPr/>
          <a:lstStyle/>
          <a:p>
            <a:r>
              <a:rPr lang="tr-TR" sz="2400" dirty="0">
                <a:solidFill>
                  <a:srgbClr val="FF0000"/>
                </a:solidFill>
                <a:latin typeface="Arial" panose="020B0604020202020204" pitchFamily="34" charset="0"/>
                <a:cs typeface="Arial" panose="020B0604020202020204" pitchFamily="34" charset="0"/>
              </a:rPr>
              <a:t>Dış Ticaret Yönetiminde Başarılı Olmak İçin…</a:t>
            </a:r>
          </a:p>
        </p:txBody>
      </p:sp>
      <p:sp>
        <p:nvSpPr>
          <p:cNvPr id="3" name="İçerik Yer Tutucusu 2">
            <a:extLst>
              <a:ext uri="{FF2B5EF4-FFF2-40B4-BE49-F238E27FC236}">
                <a16:creationId xmlns:a16="http://schemas.microsoft.com/office/drawing/2014/main" xmlns="" id="{1F69EA02-2802-4620-B721-2F6099261950}"/>
              </a:ext>
            </a:extLst>
          </p:cNvPr>
          <p:cNvSpPr>
            <a:spLocks noGrp="1"/>
          </p:cNvSpPr>
          <p:nvPr>
            <p:ph idx="1"/>
          </p:nvPr>
        </p:nvSpPr>
        <p:spPr>
          <a:xfrm>
            <a:off x="611560" y="1417638"/>
            <a:ext cx="8229600" cy="4781128"/>
          </a:xfrm>
        </p:spPr>
        <p:txBody>
          <a:bodyPr/>
          <a:lstStyle/>
          <a:p>
            <a:pPr marL="0" indent="0">
              <a:lnSpc>
                <a:spcPct val="150000"/>
              </a:lnSpc>
              <a:buNone/>
            </a:pPr>
            <a:r>
              <a:rPr lang="tr-TR" sz="1800" dirty="0">
                <a:latin typeface="Arial" panose="020B0604020202020204" pitchFamily="34" charset="0"/>
                <a:cs typeface="Arial" panose="020B0604020202020204" pitchFamily="34" charset="0"/>
              </a:rPr>
              <a:t>	Dış ticaret yönetimi nedir? Firmanın sınırlı kaynaklarını optimum seviyede kullanarak, en uygun çözüm yollarını yaratmaktır diyebiliriz. Konu dış ticaret olunca mevzuatımızda kullanabileceğimiz birçok araçlar vardır. Önemli olan bu araçların kullanılarak firmaya maksimum fayda sağlanmasıdır. </a:t>
            </a:r>
            <a:br>
              <a:rPr lang="tr-TR" sz="1800" dirty="0">
                <a:latin typeface="Arial" panose="020B0604020202020204" pitchFamily="34" charset="0"/>
                <a:cs typeface="Arial" panose="020B0604020202020204" pitchFamily="34" charset="0"/>
              </a:rPr>
            </a:br>
            <a:r>
              <a:rPr lang="tr-TR" sz="1800" dirty="0">
                <a:latin typeface="Arial" panose="020B0604020202020204" pitchFamily="34" charset="0"/>
                <a:cs typeface="Arial" panose="020B0604020202020204" pitchFamily="34" charset="0"/>
              </a:rPr>
              <a:t>	Bir diğer önemli faktör ise, lojistik &amp; depolama, gümrük ve pazarlama stratejilerinin doğru ve minimum maliyetlerle maksimum faydalar sağlayabilecek şekilde düzenlenmiş olmasıdır. Aksi takdirde firma mal alım ya da satımı yapan klasik dış ticaret firması olmaktan öte gidemeyecektir. </a:t>
            </a:r>
          </a:p>
          <a:p>
            <a:pPr marL="0" indent="0">
              <a:lnSpc>
                <a:spcPct val="150000"/>
              </a:lnSpc>
              <a:buNone/>
            </a:pPr>
            <a:r>
              <a:rPr lang="tr-TR" sz="1800" dirty="0">
                <a:latin typeface="Arial" panose="020B0604020202020204" pitchFamily="34" charset="0"/>
                <a:cs typeface="Arial" panose="020B0604020202020204" pitchFamily="34" charset="0"/>
              </a:rPr>
              <a:t>	Burada önemli olan tüm dünyanın dış ticarette kullandığı sistemleri kullanmak, alternatif çözümler üretebilmek ve bu çözümleri mevzuata uygun bir biçimde uygulayabilmektir. </a:t>
            </a:r>
            <a:br>
              <a:rPr lang="tr-TR" sz="1800" dirty="0">
                <a:latin typeface="Arial" panose="020B0604020202020204" pitchFamily="34" charset="0"/>
                <a:cs typeface="Arial" panose="020B0604020202020204" pitchFamily="34" charset="0"/>
              </a:rPr>
            </a:br>
            <a:r>
              <a:rPr lang="tr-TR" sz="1800" dirty="0">
                <a:latin typeface="Arial" panose="020B0604020202020204" pitchFamily="34" charset="0"/>
                <a:cs typeface="Arial" panose="020B0604020202020204" pitchFamily="34" charset="0"/>
              </a:rPr>
              <a:t/>
            </a:r>
            <a:br>
              <a:rPr lang="tr-TR" sz="1800" dirty="0">
                <a:latin typeface="Arial" panose="020B0604020202020204" pitchFamily="34" charset="0"/>
                <a:cs typeface="Arial" panose="020B0604020202020204" pitchFamily="34" charset="0"/>
              </a:rPr>
            </a:b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89696893"/>
      </p:ext>
    </p:extLst>
  </p:cSld>
  <p:clrMapOvr>
    <a:masterClrMapping/>
  </p:clrMapOvr>
  <p:transition>
    <p:wheel/>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14182BB3-C7C4-4A37-BB59-11EDB4A61822}"/>
              </a:ext>
            </a:extLst>
          </p:cNvPr>
          <p:cNvSpPr>
            <a:spLocks noGrp="1"/>
          </p:cNvSpPr>
          <p:nvPr>
            <p:ph idx="1"/>
          </p:nvPr>
        </p:nvSpPr>
        <p:spPr>
          <a:xfrm>
            <a:off x="431540" y="332656"/>
            <a:ext cx="8604956" cy="6336704"/>
          </a:xfrm>
        </p:spPr>
        <p:txBody>
          <a:bodyPr/>
          <a:lstStyle/>
          <a:p>
            <a:pPr marL="0" indent="0">
              <a:lnSpc>
                <a:spcPct val="150000"/>
              </a:lnSpc>
              <a:buNone/>
            </a:pPr>
            <a:r>
              <a:rPr lang="tr-TR" sz="1800" dirty="0">
                <a:latin typeface="Arial" panose="020B0604020202020204" pitchFamily="34" charset="0"/>
                <a:cs typeface="Arial" panose="020B0604020202020204" pitchFamily="34" charset="0"/>
              </a:rPr>
              <a:t>	Dış ticarette başarılı olmak istiyorsanız, güvenilir, mevzuata hakim kişilerden oluşan bir departman kurmanız ya da bu konuda uzman kişilerden danışmanlık almanız çok önemlidir. </a:t>
            </a:r>
          </a:p>
          <a:p>
            <a:pPr marL="0" indent="0">
              <a:lnSpc>
                <a:spcPct val="150000"/>
              </a:lnSpc>
              <a:buNone/>
            </a:pPr>
            <a:r>
              <a:rPr lang="tr-TR" sz="1800" dirty="0">
                <a:latin typeface="Arial" panose="020B0604020202020204" pitchFamily="34" charset="0"/>
                <a:cs typeface="Arial" panose="020B0604020202020204" pitchFamily="34" charset="0"/>
              </a:rPr>
              <a:t>	Çalışanlarınız, firmanızı temsilen, firmanızın mallarını satmakta ya da firmanız adına alım yapmaktadırlar. Bu departmanda çalışan kişinin uygun fiyatta ve kalitede mal almak ya da en yüksek karlılıkla yüksek miktarda mal satmanın ötesinde daha büyük sorumlulukları vardır. </a:t>
            </a:r>
          </a:p>
          <a:p>
            <a:pPr marL="0" indent="0">
              <a:lnSpc>
                <a:spcPct val="150000"/>
              </a:lnSpc>
              <a:buNone/>
            </a:pPr>
            <a:r>
              <a:rPr lang="tr-TR" sz="1800" dirty="0">
                <a:latin typeface="Arial" panose="020B0604020202020204" pitchFamily="34" charset="0"/>
                <a:cs typeface="Arial" panose="020B0604020202020204" pitchFamily="34" charset="0"/>
              </a:rPr>
              <a:t>	Kobilerce yurtdışı piyasası genelde yurtiçi piyasası gibi düşünüldüğünden, çalışanın en çok ne kadar sattığıyla ya da ne kadara aldığı ile ilgilenilmektedir. </a:t>
            </a:r>
          </a:p>
          <a:p>
            <a:pPr marL="0" indent="0">
              <a:lnSpc>
                <a:spcPct val="150000"/>
              </a:lnSpc>
              <a:buNone/>
            </a:pPr>
            <a:r>
              <a:rPr lang="tr-TR" sz="1800" dirty="0">
                <a:latin typeface="Arial" panose="020B0604020202020204" pitchFamily="34" charset="0"/>
                <a:cs typeface="Arial" panose="020B0604020202020204" pitchFamily="34" charset="0"/>
              </a:rPr>
              <a:t>	Çalışanın yapacağı bir hatadan dolayı, mal bedelinin tahsilinin mümkün olamayacağı, eksik veya hatalı evraktan ötürü malın gümrükten hiç çekilemeyeceği, gümrükte malın beklemesinden dolayı ardiye </a:t>
            </a:r>
            <a:r>
              <a:rPr lang="tr-TR" sz="1800" dirty="0" err="1">
                <a:latin typeface="Arial" panose="020B0604020202020204" pitchFamily="34" charset="0"/>
                <a:cs typeface="Arial" panose="020B0604020202020204" pitchFamily="34" charset="0"/>
              </a:rPr>
              <a:t>demuraj</a:t>
            </a:r>
            <a:r>
              <a:rPr lang="tr-TR" sz="1800" dirty="0">
                <a:latin typeface="Arial" panose="020B0604020202020204" pitchFamily="34" charset="0"/>
                <a:cs typeface="Arial" panose="020B0604020202020204" pitchFamily="34" charset="0"/>
              </a:rPr>
              <a:t> gibi mali külfetlerin oluşacağı vb. birçok konu Kobi sahipleri tarafından göz ardı edilebilmektedir.</a:t>
            </a:r>
          </a:p>
          <a:p>
            <a:pPr marL="0" indent="0">
              <a:buNone/>
            </a:pPr>
            <a:r>
              <a:rPr lang="tr-TR" sz="1800" dirty="0">
                <a:latin typeface="Arial" panose="020B0604020202020204" pitchFamily="34" charset="0"/>
                <a:cs typeface="Arial" panose="020B0604020202020204" pitchFamily="34" charset="0"/>
              </a:rPr>
              <a:t>	</a:t>
            </a:r>
            <a:endParaRPr lang="tr-TR" sz="1800" dirty="0"/>
          </a:p>
        </p:txBody>
      </p:sp>
    </p:spTree>
    <p:extLst>
      <p:ext uri="{BB962C8B-B14F-4D97-AF65-F5344CB8AC3E}">
        <p14:creationId xmlns:p14="http://schemas.microsoft.com/office/powerpoint/2010/main" xmlns="" val="4207267158"/>
      </p:ext>
    </p:extLst>
  </p:cSld>
  <p:clrMapOvr>
    <a:masterClrMapping/>
  </p:clrMapOvr>
  <p:transition>
    <p:whee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9AA8235-5F7F-42D3-ADD0-7ED35C1E97EF}"/>
              </a:ext>
            </a:extLst>
          </p:cNvPr>
          <p:cNvSpPr>
            <a:spLocks noGrp="1"/>
          </p:cNvSpPr>
          <p:nvPr>
            <p:ph type="title"/>
          </p:nvPr>
        </p:nvSpPr>
        <p:spPr/>
        <p:txBody>
          <a:bodyPr/>
          <a:lstStyle/>
          <a:p>
            <a:r>
              <a:rPr lang="tr-TR" sz="2800" dirty="0">
                <a:solidFill>
                  <a:srgbClr val="FF0000"/>
                </a:solidFill>
                <a:latin typeface="Arial" panose="020B0604020202020204" pitchFamily="34" charset="0"/>
                <a:cs typeface="Arial" panose="020B0604020202020204" pitchFamily="34" charset="0"/>
              </a:rPr>
              <a:t>Türkiye’nin Dış Ticaret Yapısı</a:t>
            </a:r>
          </a:p>
        </p:txBody>
      </p:sp>
      <p:sp>
        <p:nvSpPr>
          <p:cNvPr id="3" name="İçerik Yer Tutucusu 2">
            <a:extLst>
              <a:ext uri="{FF2B5EF4-FFF2-40B4-BE49-F238E27FC236}">
                <a16:creationId xmlns:a16="http://schemas.microsoft.com/office/drawing/2014/main" xmlns="" id="{0EEB871F-EBBC-4315-AD33-F2D939309B27}"/>
              </a:ext>
            </a:extLst>
          </p:cNvPr>
          <p:cNvSpPr>
            <a:spLocks noGrp="1"/>
          </p:cNvSpPr>
          <p:nvPr>
            <p:ph idx="1"/>
          </p:nvPr>
        </p:nvSpPr>
        <p:spPr>
          <a:xfrm>
            <a:off x="457200" y="1166018"/>
            <a:ext cx="8435280" cy="5143302"/>
          </a:xfrm>
        </p:spPr>
        <p:txBody>
          <a:bodyPr/>
          <a:lstStyle/>
          <a:p>
            <a:pPr marL="0" indent="0" eaLnBrk="1" hangingPunct="1">
              <a:lnSpc>
                <a:spcPct val="150000"/>
              </a:lnSpc>
              <a:spcBef>
                <a:spcPct val="50000"/>
              </a:spcBef>
              <a:buNone/>
            </a:pPr>
            <a:r>
              <a:rPr lang="tr-TR" altLang="tr-TR" sz="2000" dirty="0">
                <a:latin typeface="Arial" panose="020B0604020202020204" pitchFamily="34" charset="0"/>
                <a:cs typeface="Arial" panose="020B0604020202020204" pitchFamily="34" charset="0"/>
              </a:rPr>
              <a:t>	</a:t>
            </a:r>
            <a:r>
              <a:rPr lang="tr-TR" altLang="tr-TR" sz="1800" dirty="0">
                <a:latin typeface="Arial" panose="020B0604020202020204" pitchFamily="34" charset="0"/>
                <a:cs typeface="Arial" panose="020B0604020202020204" pitchFamily="34" charset="0"/>
              </a:rPr>
              <a:t>Türkiye’nin </a:t>
            </a:r>
            <a:r>
              <a:rPr lang="tr-TR" altLang="tr-TR" sz="1800" b="1" dirty="0">
                <a:latin typeface="Arial" panose="020B0604020202020204" pitchFamily="34" charset="0"/>
                <a:cs typeface="Arial" panose="020B0604020202020204" pitchFamily="34" charset="0"/>
              </a:rPr>
              <a:t>sürdürülebilir ihracat artışını</a:t>
            </a:r>
            <a:r>
              <a:rPr lang="tr-TR" altLang="tr-TR" sz="1800" dirty="0">
                <a:latin typeface="Arial" panose="020B0604020202020204" pitchFamily="34" charset="0"/>
                <a:cs typeface="Arial" panose="020B0604020202020204" pitchFamily="34" charset="0"/>
              </a:rPr>
              <a:t> sağlayabilmesi ve küresel rekabet ortamında </a:t>
            </a:r>
            <a:r>
              <a:rPr lang="tr-TR" altLang="tr-TR" sz="1800" b="1" dirty="0">
                <a:latin typeface="Arial" panose="020B0604020202020204" pitchFamily="34" charset="0"/>
                <a:cs typeface="Arial" panose="020B0604020202020204" pitchFamily="34" charset="0"/>
              </a:rPr>
              <a:t>önemli bir oyuncu</a:t>
            </a:r>
            <a:r>
              <a:rPr lang="tr-TR" altLang="tr-TR" sz="1800" dirty="0">
                <a:latin typeface="Arial" panose="020B0604020202020204" pitchFamily="34" charset="0"/>
                <a:cs typeface="Arial" panose="020B0604020202020204" pitchFamily="34" charset="0"/>
              </a:rPr>
              <a:t> olabilmesi için </a:t>
            </a:r>
            <a:r>
              <a:rPr lang="tr-TR" altLang="tr-TR" sz="1800" b="1" dirty="0">
                <a:latin typeface="Arial" panose="020B0604020202020204" pitchFamily="34" charset="0"/>
                <a:cs typeface="Arial" panose="020B0604020202020204" pitchFamily="34" charset="0"/>
              </a:rPr>
              <a:t>üretim kaynaklarını etkin bir biçimde kullanmak</a:t>
            </a:r>
            <a:r>
              <a:rPr lang="tr-TR" altLang="tr-TR" sz="1800" dirty="0">
                <a:latin typeface="Arial" panose="020B0604020202020204" pitchFamily="34" charset="0"/>
                <a:cs typeface="Arial" panose="020B0604020202020204" pitchFamily="34" charset="0"/>
              </a:rPr>
              <a:t> zorundadır.</a:t>
            </a:r>
          </a:p>
          <a:p>
            <a:pPr marL="0" indent="0" eaLnBrk="1" hangingPunct="1">
              <a:lnSpc>
                <a:spcPct val="150000"/>
              </a:lnSpc>
              <a:spcBef>
                <a:spcPct val="50000"/>
              </a:spcBef>
              <a:buNone/>
            </a:pPr>
            <a:r>
              <a:rPr lang="tr-TR" altLang="tr-TR" sz="1800" dirty="0">
                <a:latin typeface="Arial" panose="020B0604020202020204" pitchFamily="34" charset="0"/>
                <a:cs typeface="Arial" panose="020B0604020202020204" pitchFamily="34" charset="0"/>
              </a:rPr>
              <a:t>Bu bağlamda, Türkiye’nin </a:t>
            </a:r>
          </a:p>
          <a:p>
            <a:pPr marL="0" indent="0" eaLnBrk="1" hangingPunct="1">
              <a:lnSpc>
                <a:spcPct val="150000"/>
              </a:lnSpc>
              <a:spcBef>
                <a:spcPct val="50000"/>
              </a:spcBef>
              <a:buNone/>
            </a:pPr>
            <a:r>
              <a:rPr lang="tr-TR" altLang="tr-TR" sz="1800" dirty="0">
                <a:latin typeface="Arial" panose="020B0604020202020204" pitchFamily="34" charset="0"/>
                <a:cs typeface="Arial" panose="020B0604020202020204" pitchFamily="34" charset="0"/>
              </a:rPr>
              <a:t>- İhracatının </a:t>
            </a:r>
            <a:r>
              <a:rPr lang="tr-TR" altLang="tr-TR" sz="1800" b="1" dirty="0">
                <a:latin typeface="Arial" panose="020B0604020202020204" pitchFamily="34" charset="0"/>
                <a:cs typeface="Arial" panose="020B0604020202020204" pitchFamily="34" charset="0"/>
              </a:rPr>
              <a:t>ithalata bağımlılığını azaltmayı</a:t>
            </a:r>
            <a:r>
              <a:rPr lang="tr-TR" altLang="tr-TR" sz="1800" dirty="0">
                <a:latin typeface="Arial" panose="020B0604020202020204" pitchFamily="34" charset="0"/>
                <a:cs typeface="Arial" panose="020B0604020202020204" pitchFamily="34" charset="0"/>
              </a:rPr>
              <a:t>, </a:t>
            </a:r>
          </a:p>
          <a:p>
            <a:pPr marL="0" indent="0" eaLnBrk="1" hangingPunct="1">
              <a:lnSpc>
                <a:spcPct val="150000"/>
              </a:lnSpc>
              <a:spcBef>
                <a:spcPct val="50000"/>
              </a:spcBef>
              <a:buNone/>
            </a:pPr>
            <a:r>
              <a:rPr lang="tr-TR" altLang="tr-TR" sz="1800" dirty="0">
                <a:latin typeface="Arial" panose="020B0604020202020204" pitchFamily="34" charset="0"/>
                <a:cs typeface="Arial" panose="020B0604020202020204" pitchFamily="34" charset="0"/>
              </a:rPr>
              <a:t>- İhracata ilişkin üretim süreçlerinde </a:t>
            </a:r>
            <a:r>
              <a:rPr lang="tr-TR" altLang="tr-TR" sz="1800" b="1" dirty="0">
                <a:latin typeface="Arial" panose="020B0604020202020204" pitchFamily="34" charset="0"/>
                <a:cs typeface="Arial" panose="020B0604020202020204" pitchFamily="34" charset="0"/>
              </a:rPr>
              <a:t>rekabet gücüne</a:t>
            </a:r>
            <a:r>
              <a:rPr lang="tr-TR" altLang="tr-TR" sz="1800" dirty="0">
                <a:latin typeface="Arial" panose="020B0604020202020204" pitchFamily="34" charset="0"/>
                <a:cs typeface="Arial" panose="020B0604020202020204" pitchFamily="34" charset="0"/>
              </a:rPr>
              <a:t> sekte vuran maliyet kaynaklı sorunların giderilmesini ve </a:t>
            </a:r>
          </a:p>
          <a:p>
            <a:pPr marL="0" indent="0" eaLnBrk="1" hangingPunct="1">
              <a:lnSpc>
                <a:spcPct val="150000"/>
              </a:lnSpc>
              <a:spcBef>
                <a:spcPct val="50000"/>
              </a:spcBef>
              <a:buNone/>
            </a:pPr>
            <a:r>
              <a:rPr lang="tr-TR" altLang="tr-TR" sz="1800" dirty="0">
                <a:latin typeface="Arial" panose="020B0604020202020204" pitchFamily="34" charset="0"/>
                <a:cs typeface="Arial" panose="020B0604020202020204" pitchFamily="34" charset="0"/>
              </a:rPr>
              <a:t>- Katma değeri yüksek ürünlerin üretimine geçiş için </a:t>
            </a:r>
            <a:r>
              <a:rPr lang="tr-TR" altLang="tr-TR" sz="1800" b="1" dirty="0">
                <a:latin typeface="Arial" panose="020B0604020202020204" pitchFamily="34" charset="0"/>
                <a:cs typeface="Arial" panose="020B0604020202020204" pitchFamily="34" charset="0"/>
              </a:rPr>
              <a:t>ar-ge, yenileşme, bilişim altyapısının güçlendirilmesi, KOBİ’lerin desteklenmesi, makroekonomik politikalarda ihracatın yeri ve var olan yetişmiş insan gücü potansiyelinin geliştirilmesi</a:t>
            </a:r>
            <a:r>
              <a:rPr lang="tr-TR" altLang="tr-TR" sz="1800" dirty="0">
                <a:latin typeface="Arial" panose="020B0604020202020204" pitchFamily="34" charset="0"/>
                <a:cs typeface="Arial" panose="020B0604020202020204" pitchFamily="34" charset="0"/>
              </a:rPr>
              <a:t> gerekmektedir.</a:t>
            </a:r>
          </a:p>
          <a:p>
            <a:endParaRPr lang="tr-TR" dirty="0"/>
          </a:p>
        </p:txBody>
      </p:sp>
    </p:spTree>
    <p:extLst>
      <p:ext uri="{BB962C8B-B14F-4D97-AF65-F5344CB8AC3E}">
        <p14:creationId xmlns:p14="http://schemas.microsoft.com/office/powerpoint/2010/main" xmlns="" val="2595002116"/>
      </p:ext>
    </p:extLst>
  </p:cSld>
  <p:clrMapOvr>
    <a:masterClrMapping/>
  </p:clrMapOvr>
  <p:transition>
    <p:wheel/>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6F73FF8A-74B8-492B-9679-4735D9378DFA}"/>
              </a:ext>
            </a:extLst>
          </p:cNvPr>
          <p:cNvSpPr>
            <a:spLocks noGrp="1"/>
          </p:cNvSpPr>
          <p:nvPr>
            <p:ph idx="1"/>
          </p:nvPr>
        </p:nvSpPr>
        <p:spPr>
          <a:xfrm>
            <a:off x="539552" y="1124745"/>
            <a:ext cx="8424936" cy="4176464"/>
          </a:xfrm>
        </p:spPr>
        <p:txBody>
          <a:bodyPr/>
          <a:lstStyle/>
          <a:p>
            <a:pPr marL="0" indent="0">
              <a:lnSpc>
                <a:spcPct val="150000"/>
              </a:lnSpc>
              <a:buNone/>
            </a:pPr>
            <a:r>
              <a:rPr lang="tr-TR" sz="2000" dirty="0">
                <a:latin typeface="Arial" panose="020B0604020202020204" pitchFamily="34" charset="0"/>
                <a:cs typeface="Arial" panose="020B0604020202020204" pitchFamily="34" charset="0"/>
              </a:rPr>
              <a:t>	Günlük başarıların alkışlandığı ancak sene sonunda ciro ve verimlilik karşılaştırmaları yapıldığında  olumsuzluklarla karşılaşılmasının sebepleri düşünüldüğü </a:t>
            </a:r>
            <a:r>
              <a:rPr lang="tr-TR" sz="2000" dirty="0" err="1">
                <a:latin typeface="Arial" panose="020B0604020202020204" pitchFamily="34" charset="0"/>
                <a:cs typeface="Arial" panose="020B0604020202020204" pitchFamily="34" charset="0"/>
              </a:rPr>
              <a:t>kobilerimizde</a:t>
            </a:r>
            <a:r>
              <a:rPr lang="tr-TR" sz="2000" dirty="0">
                <a:latin typeface="Arial" panose="020B0604020202020204" pitchFamily="34" charset="0"/>
                <a:cs typeface="Arial" panose="020B0604020202020204" pitchFamily="34" charset="0"/>
              </a:rPr>
              <a:t>, iş akışlarının günlük takiplerinin yapılması çok önemlidir. </a:t>
            </a:r>
          </a:p>
          <a:p>
            <a:pPr marL="0" indent="0">
              <a:lnSpc>
                <a:spcPct val="150000"/>
              </a:lnSpc>
              <a:buNone/>
            </a:pPr>
            <a:r>
              <a:rPr lang="tr-TR" sz="2000" dirty="0">
                <a:latin typeface="Arial" panose="020B0604020202020204" pitchFamily="34" charset="0"/>
                <a:cs typeface="Arial" panose="020B0604020202020204" pitchFamily="34" charset="0"/>
              </a:rPr>
              <a:t>   	Diğer bir  önemli olan nokta ise </a:t>
            </a:r>
            <a:r>
              <a:rPr lang="tr-TR" sz="2000" dirty="0" err="1">
                <a:latin typeface="Arial" panose="020B0604020202020204" pitchFamily="34" charset="0"/>
                <a:cs typeface="Arial" panose="020B0604020202020204" pitchFamily="34" charset="0"/>
              </a:rPr>
              <a:t>kobi</a:t>
            </a:r>
            <a:r>
              <a:rPr lang="tr-TR" sz="2000" dirty="0">
                <a:latin typeface="Arial" panose="020B0604020202020204" pitchFamily="34" charset="0"/>
                <a:cs typeface="Arial" panose="020B0604020202020204" pitchFamily="34" charset="0"/>
              </a:rPr>
              <a:t> sahiplerinin de yöneticilerini denetleyebilmeleri açısından bu konularda bilgi sahibi olması gerekliliğidir.</a:t>
            </a:r>
            <a:endParaRPr lang="tr-TR" sz="2000" dirty="0"/>
          </a:p>
        </p:txBody>
      </p:sp>
    </p:spTree>
    <p:extLst>
      <p:ext uri="{BB962C8B-B14F-4D97-AF65-F5344CB8AC3E}">
        <p14:creationId xmlns:p14="http://schemas.microsoft.com/office/powerpoint/2010/main" xmlns="" val="3624003584"/>
      </p:ext>
    </p:extLst>
  </p:cSld>
  <p:clrMapOvr>
    <a:masterClrMapping/>
  </p:clrMapOvr>
  <p:transition>
    <p:wheel/>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4D5BAF0-77D4-4F4A-BD53-815D41DC9724}"/>
              </a:ext>
            </a:extLst>
          </p:cNvPr>
          <p:cNvSpPr>
            <a:spLocks noGrp="1"/>
          </p:cNvSpPr>
          <p:nvPr>
            <p:ph type="title"/>
          </p:nvPr>
        </p:nvSpPr>
        <p:spPr>
          <a:xfrm>
            <a:off x="471128" y="457200"/>
            <a:ext cx="8229600" cy="1143000"/>
          </a:xfrm>
        </p:spPr>
        <p:txBody>
          <a:bodyPr/>
          <a:lstStyle/>
          <a:p>
            <a:r>
              <a:rPr lang="tr-TR" sz="2400" i="1" dirty="0">
                <a:solidFill>
                  <a:srgbClr val="FF0000"/>
                </a:solidFill>
                <a:latin typeface="Arial" panose="020B0604020202020204" pitchFamily="34" charset="0"/>
                <a:cs typeface="Arial" panose="020B0604020202020204" pitchFamily="34" charset="0"/>
              </a:rPr>
              <a:t>Vaka 3: Bir Ürünün İç Pazarda Tüketiliyor Olması İhraç Edileceği Anlamına Gelmez !!</a:t>
            </a:r>
          </a:p>
        </p:txBody>
      </p:sp>
      <p:sp>
        <p:nvSpPr>
          <p:cNvPr id="3" name="İçerik Yer Tutucusu 2">
            <a:extLst>
              <a:ext uri="{FF2B5EF4-FFF2-40B4-BE49-F238E27FC236}">
                <a16:creationId xmlns:a16="http://schemas.microsoft.com/office/drawing/2014/main" xmlns="" id="{BF039794-B2A2-437D-928D-FDD2366A20EE}"/>
              </a:ext>
            </a:extLst>
          </p:cNvPr>
          <p:cNvSpPr>
            <a:spLocks noGrp="1"/>
          </p:cNvSpPr>
          <p:nvPr>
            <p:ph idx="1"/>
          </p:nvPr>
        </p:nvSpPr>
        <p:spPr/>
        <p:txBody>
          <a:bodyPr/>
          <a:lstStyle/>
          <a:p>
            <a:pPr marL="0" indent="0">
              <a:lnSpc>
                <a:spcPct val="150000"/>
              </a:lnSpc>
              <a:buNone/>
            </a:pPr>
            <a:r>
              <a:rPr lang="tr-TR" sz="2000" dirty="0">
                <a:latin typeface="Arial" panose="020B0604020202020204" pitchFamily="34" charset="0"/>
                <a:cs typeface="Arial" panose="020B0604020202020204" pitchFamily="34" charset="0"/>
              </a:rPr>
              <a:t>	İç çamaşır lastiği üretimi yapmakta olan firma Türkiye’nin önde gelen firmalarındandır ve yurt içinde müşteri doyumuna ulaşmış, kapılarını yurt dışı piyasalarına açma kararı almıştır. Bu neticede 1 adet ihracat personelini bünyesine katmış, fakat 1 yıl boyunca 1 metre lastik ihracatı yapamamıştır. </a:t>
            </a:r>
          </a:p>
          <a:p>
            <a:pPr marL="0" indent="0">
              <a:lnSpc>
                <a:spcPct val="150000"/>
              </a:lnSpc>
              <a:buNone/>
            </a:pPr>
            <a:r>
              <a:rPr lang="tr-TR" sz="2000" dirty="0">
                <a:latin typeface="Arial" panose="020B0604020202020204" pitchFamily="34" charset="0"/>
                <a:cs typeface="Arial" panose="020B0604020202020204" pitchFamily="34" charset="0"/>
              </a:rPr>
              <a:t>	Çünkü dünya piyasalarındaki alıcılar bu ürün için çeşitli standartlar belirtmiş ve firmanın ürünleri bu standartlara uymamıştır. Firma dünya standartlarında üretim yapmak için yeni personel, laboratuvar ve altyapı oluşturduktan sonra satışlara başlayabilmiştir. </a:t>
            </a:r>
          </a:p>
        </p:txBody>
      </p:sp>
    </p:spTree>
    <p:extLst>
      <p:ext uri="{BB962C8B-B14F-4D97-AF65-F5344CB8AC3E}">
        <p14:creationId xmlns:p14="http://schemas.microsoft.com/office/powerpoint/2010/main" xmlns="" val="1022491531"/>
      </p:ext>
    </p:extLst>
  </p:cSld>
  <p:clrMapOvr>
    <a:masterClrMapping/>
  </p:clrMapOvr>
  <p:transition>
    <p:wheel/>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2A8E7018-8800-497A-8295-ACCEE2435246}"/>
              </a:ext>
            </a:extLst>
          </p:cNvPr>
          <p:cNvSpPr>
            <a:spLocks noGrp="1"/>
          </p:cNvSpPr>
          <p:nvPr>
            <p:ph idx="1"/>
          </p:nvPr>
        </p:nvSpPr>
        <p:spPr>
          <a:xfrm>
            <a:off x="755576" y="908720"/>
            <a:ext cx="7931224" cy="2764904"/>
          </a:xfrm>
        </p:spPr>
        <p:txBody>
          <a:bodyPr/>
          <a:lstStyle/>
          <a:p>
            <a:pPr marL="0" indent="0">
              <a:lnSpc>
                <a:spcPct val="150000"/>
              </a:lnSpc>
              <a:buNone/>
            </a:pPr>
            <a:r>
              <a:rPr lang="tr-TR" dirty="0"/>
              <a:t>	</a:t>
            </a:r>
            <a:r>
              <a:rPr lang="tr-TR" sz="2000" dirty="0">
                <a:latin typeface="Arial" panose="020B0604020202020204" pitchFamily="34" charset="0"/>
                <a:cs typeface="Arial" panose="020B0604020202020204" pitchFamily="34" charset="0"/>
              </a:rPr>
              <a:t>İhracatı düşünülen ürün Türkiye Pazar, tüketim, kullanım, giyim, ölçü, iklim şartlarına, örf ve adetlerine göre dizayn edilmiş ve büyük hacimlerde tüketiliyor olabilir. Bu durum aynı ürünün ihracatta hemen sonuç alması açısından yeterli olmayabilir. Ürünün hedef Pazar şartlarına göre değiştirilmesi zorunlu olabilir.</a:t>
            </a:r>
          </a:p>
        </p:txBody>
      </p:sp>
      <p:pic>
        <p:nvPicPr>
          <p:cNvPr id="4" name="Resim 3">
            <a:extLst>
              <a:ext uri="{FF2B5EF4-FFF2-40B4-BE49-F238E27FC236}">
                <a16:creationId xmlns:a16="http://schemas.microsoft.com/office/drawing/2014/main" xmlns="" id="{00A590BF-300D-4816-8A2B-CACE41D5DE0A}"/>
              </a:ext>
            </a:extLst>
          </p:cNvPr>
          <p:cNvPicPr>
            <a:picLocks noChangeAspect="1"/>
          </p:cNvPicPr>
          <p:nvPr/>
        </p:nvPicPr>
        <p:blipFill>
          <a:blip r:embed="rId2"/>
          <a:stretch>
            <a:fillRect/>
          </a:stretch>
        </p:blipFill>
        <p:spPr>
          <a:xfrm>
            <a:off x="2843808" y="3673624"/>
            <a:ext cx="2628000" cy="2735512"/>
          </a:xfrm>
          <a:prstGeom prst="rect">
            <a:avLst/>
          </a:prstGeom>
        </p:spPr>
      </p:pic>
    </p:spTree>
    <p:extLst>
      <p:ext uri="{BB962C8B-B14F-4D97-AF65-F5344CB8AC3E}">
        <p14:creationId xmlns:p14="http://schemas.microsoft.com/office/powerpoint/2010/main" xmlns="" val="3058808416"/>
      </p:ext>
    </p:extLst>
  </p:cSld>
  <p:clrMapOvr>
    <a:masterClrMapping/>
  </p:clrMapOvr>
  <p:transition>
    <p:wheel/>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DBC21934-17C3-4F5F-A751-53962916A1BC}"/>
              </a:ext>
            </a:extLst>
          </p:cNvPr>
          <p:cNvSpPr>
            <a:spLocks noGrp="1"/>
          </p:cNvSpPr>
          <p:nvPr>
            <p:ph idx="1"/>
          </p:nvPr>
        </p:nvSpPr>
        <p:spPr/>
        <p:txBody>
          <a:bodyPr/>
          <a:lstStyle/>
          <a:p>
            <a:pPr marL="0" indent="0">
              <a:lnSpc>
                <a:spcPct val="150000"/>
              </a:lnSpc>
              <a:buNone/>
            </a:pPr>
            <a:r>
              <a:rPr lang="tr-TR" sz="2000" dirty="0">
                <a:latin typeface="Arial" panose="020B0604020202020204" pitchFamily="34" charset="0"/>
                <a:cs typeface="Arial" panose="020B0604020202020204" pitchFamily="34" charset="0"/>
              </a:rPr>
              <a:t>	Dış Ticaret işlemleri ile ilgili yüklerinizi en aza indirebilmek için;</a:t>
            </a:r>
          </a:p>
          <a:p>
            <a:pPr marL="0" indent="0">
              <a:lnSpc>
                <a:spcPct val="150000"/>
              </a:lnSpc>
              <a:buNone/>
            </a:pPr>
            <a:r>
              <a:rPr lang="tr-TR" sz="2000" dirty="0">
                <a:latin typeface="Arial" panose="020B0604020202020204" pitchFamily="34" charset="0"/>
                <a:cs typeface="Arial" panose="020B0604020202020204" pitchFamily="34" charset="0"/>
                <a:sym typeface="Wingdings" panose="05000000000000000000" pitchFamily="2" charset="2"/>
              </a:rPr>
              <a:t> Çok iyi bir banka ile</a:t>
            </a:r>
          </a:p>
          <a:p>
            <a:pPr marL="0" indent="0">
              <a:lnSpc>
                <a:spcPct val="150000"/>
              </a:lnSpc>
              <a:buNone/>
            </a:pPr>
            <a:r>
              <a:rPr lang="tr-TR" sz="2000" dirty="0">
                <a:latin typeface="Arial" panose="020B0604020202020204" pitchFamily="34" charset="0"/>
                <a:cs typeface="Arial" panose="020B0604020202020204" pitchFamily="34" charset="0"/>
                <a:sym typeface="Wingdings" panose="05000000000000000000" pitchFamily="2" charset="2"/>
              </a:rPr>
              <a:t> Çok iyi bir gümrükçü ile</a:t>
            </a:r>
          </a:p>
          <a:p>
            <a:pPr>
              <a:lnSpc>
                <a:spcPct val="150000"/>
              </a:lnSpc>
              <a:buFont typeface="Wingdings" panose="05000000000000000000" pitchFamily="2" charset="2"/>
              <a:buChar char="à"/>
            </a:pPr>
            <a:r>
              <a:rPr lang="tr-TR" sz="2000" dirty="0">
                <a:latin typeface="Arial" panose="020B0604020202020204" pitchFamily="34" charset="0"/>
                <a:cs typeface="Arial" panose="020B0604020202020204" pitchFamily="34" charset="0"/>
                <a:sym typeface="Wingdings" panose="05000000000000000000" pitchFamily="2" charset="2"/>
              </a:rPr>
              <a:t>Çok iyi bir nakliyeci (lojistik firması) ile çalışmaya gayret edilmeli </a:t>
            </a:r>
          </a:p>
          <a:p>
            <a:pPr marL="0" indent="0">
              <a:lnSpc>
                <a:spcPct val="150000"/>
              </a:lnSpc>
              <a:buNone/>
            </a:pPr>
            <a:endParaRPr lang="tr-TR" sz="2000" dirty="0">
              <a:latin typeface="Arial" panose="020B0604020202020204" pitchFamily="34" charset="0"/>
              <a:cs typeface="Arial" panose="020B0604020202020204" pitchFamily="34" charset="0"/>
              <a:sym typeface="Wingdings" panose="05000000000000000000" pitchFamily="2" charset="2"/>
            </a:endParaRPr>
          </a:p>
          <a:p>
            <a:pPr>
              <a:buFont typeface="Wingdings" panose="05000000000000000000" pitchFamily="2" charset="2"/>
              <a:buChar char="à"/>
            </a:pPr>
            <a:endParaRPr lang="tr-TR" dirty="0"/>
          </a:p>
        </p:txBody>
      </p:sp>
    </p:spTree>
    <p:extLst>
      <p:ext uri="{BB962C8B-B14F-4D97-AF65-F5344CB8AC3E}">
        <p14:creationId xmlns:p14="http://schemas.microsoft.com/office/powerpoint/2010/main" xmlns="" val="1383514027"/>
      </p:ext>
    </p:extLst>
  </p:cSld>
  <p:clrMapOvr>
    <a:masterClrMapping/>
  </p:clrMapOvr>
  <p:transition>
    <p:wheel/>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33351841-7394-446F-91B4-B57A5C4DEDED}"/>
              </a:ext>
            </a:extLst>
          </p:cNvPr>
          <p:cNvSpPr>
            <a:spLocks noGrp="1"/>
          </p:cNvSpPr>
          <p:nvPr>
            <p:ph idx="1"/>
          </p:nvPr>
        </p:nvSpPr>
        <p:spPr>
          <a:xfrm>
            <a:off x="457200" y="1600201"/>
            <a:ext cx="8507288" cy="2332856"/>
          </a:xfrm>
        </p:spPr>
        <p:txBody>
          <a:bodyPr/>
          <a:lstStyle/>
          <a:p>
            <a:pPr marL="0" indent="0" algn="ctr">
              <a:buNone/>
            </a:pPr>
            <a:r>
              <a:rPr lang="tr-TR" sz="2400" i="1" u="sng" dirty="0">
                <a:latin typeface="Arial" panose="020B0604020202020204" pitchFamily="34" charset="0"/>
                <a:cs typeface="Arial" panose="020B0604020202020204" pitchFamily="34" charset="0"/>
              </a:rPr>
              <a:t>Mevzuat bilmek takip etmek gerekliliği bilinmeli ve önemsenmeli .</a:t>
            </a:r>
          </a:p>
          <a:p>
            <a:pPr algn="ctr"/>
            <a:endParaRPr lang="tr-TR" sz="2400" i="1" dirty="0">
              <a:latin typeface="Arial" panose="020B0604020202020204" pitchFamily="34" charset="0"/>
              <a:cs typeface="Arial" panose="020B0604020202020204" pitchFamily="34" charset="0"/>
            </a:endParaRPr>
          </a:p>
          <a:p>
            <a:pPr marL="0" indent="0" algn="ctr">
              <a:buNone/>
            </a:pPr>
            <a:r>
              <a:rPr lang="tr-TR" sz="2400" i="1" u="sng" dirty="0">
                <a:latin typeface="Arial" panose="020B0604020202020204" pitchFamily="34" charset="0"/>
                <a:cs typeface="Arial" panose="020B0604020202020204" pitchFamily="34" charset="0"/>
              </a:rPr>
              <a:t>Mevzuat = yol gösterici</a:t>
            </a:r>
          </a:p>
        </p:txBody>
      </p:sp>
    </p:spTree>
    <p:extLst>
      <p:ext uri="{BB962C8B-B14F-4D97-AF65-F5344CB8AC3E}">
        <p14:creationId xmlns:p14="http://schemas.microsoft.com/office/powerpoint/2010/main" xmlns="" val="3825361075"/>
      </p:ext>
    </p:extLst>
  </p:cSld>
  <p:clrMapOvr>
    <a:masterClrMapping/>
  </p:clrMapOvr>
  <p:transition>
    <p:wheel/>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1F510B04-1170-436A-984B-42CD2BC6B230}"/>
              </a:ext>
            </a:extLst>
          </p:cNvPr>
          <p:cNvSpPr>
            <a:spLocks noGrp="1"/>
          </p:cNvSpPr>
          <p:nvPr>
            <p:ph idx="1"/>
          </p:nvPr>
        </p:nvSpPr>
        <p:spPr>
          <a:xfrm>
            <a:off x="395536" y="1268760"/>
            <a:ext cx="8291264" cy="4857403"/>
          </a:xfrm>
        </p:spPr>
        <p:txBody>
          <a:bodyPr/>
          <a:lstStyle/>
          <a:p>
            <a:pPr marL="0" indent="0" algn="ctr">
              <a:buNone/>
            </a:pPr>
            <a:r>
              <a:rPr lang="tr-TR" dirty="0"/>
              <a:t>    </a:t>
            </a:r>
          </a:p>
          <a:p>
            <a:pPr marL="0" indent="0" algn="ctr">
              <a:buNone/>
            </a:pPr>
            <a:endParaRPr lang="tr-TR" dirty="0">
              <a:solidFill>
                <a:srgbClr val="FF0000"/>
              </a:solidFill>
              <a:latin typeface="Arial" panose="020B0604020202020204" pitchFamily="34" charset="0"/>
              <a:cs typeface="Arial" panose="020B0604020202020204" pitchFamily="34" charset="0"/>
            </a:endParaRPr>
          </a:p>
          <a:p>
            <a:pPr marL="0" indent="0" algn="ctr">
              <a:buNone/>
            </a:pPr>
            <a:r>
              <a:rPr lang="tr-TR" sz="4000" b="1" i="1" dirty="0">
                <a:latin typeface="Arial" panose="020B0604020202020204" pitchFamily="34" charset="0"/>
                <a:cs typeface="Arial" panose="020B0604020202020204" pitchFamily="34" charset="0"/>
              </a:rPr>
              <a:t>Beni dinlediğiniz  için </a:t>
            </a:r>
          </a:p>
          <a:p>
            <a:pPr marL="0" indent="0" algn="ctr">
              <a:buNone/>
            </a:pPr>
            <a:r>
              <a:rPr lang="tr-TR" sz="4000" b="1" i="1" dirty="0">
                <a:latin typeface="Arial" panose="020B0604020202020204" pitchFamily="34" charset="0"/>
                <a:cs typeface="Arial" panose="020B0604020202020204" pitchFamily="34" charset="0"/>
              </a:rPr>
              <a:t>Teşekkür ederim …</a:t>
            </a:r>
          </a:p>
          <a:p>
            <a:pPr marL="0" indent="0" algn="ctr">
              <a:buNone/>
            </a:pPr>
            <a:endParaRPr lang="tr-TR" sz="4000" b="1" i="1" dirty="0">
              <a:latin typeface="Arial" panose="020B0604020202020204" pitchFamily="34" charset="0"/>
              <a:cs typeface="Arial" panose="020B0604020202020204" pitchFamily="34" charset="0"/>
            </a:endParaRPr>
          </a:p>
          <a:p>
            <a:pPr marL="0" indent="0" algn="ctr">
              <a:buNone/>
            </a:pPr>
            <a:r>
              <a:rPr lang="tr-TR" b="1" dirty="0" err="1">
                <a:latin typeface="Arial" panose="020B0604020202020204" pitchFamily="34" charset="0"/>
                <a:cs typeface="Arial" panose="020B0604020202020204" pitchFamily="34" charset="0"/>
              </a:rPr>
              <a:t>Öğr</a:t>
            </a:r>
            <a:r>
              <a:rPr lang="tr-TR" b="1" dirty="0">
                <a:latin typeface="Arial" panose="020B0604020202020204" pitchFamily="34" charset="0"/>
                <a:cs typeface="Arial" panose="020B0604020202020204" pitchFamily="34" charset="0"/>
              </a:rPr>
              <a:t>. Gör. Emre CEYLAN GÜNEL </a:t>
            </a:r>
          </a:p>
          <a:p>
            <a:pPr marL="0" indent="0" algn="ctr">
              <a:buNone/>
            </a:pPr>
            <a:r>
              <a:rPr lang="tr-TR" b="1" dirty="0">
                <a:latin typeface="Arial" panose="020B0604020202020204" pitchFamily="34" charset="0"/>
                <a:cs typeface="Arial" panose="020B0604020202020204" pitchFamily="34" charset="0"/>
              </a:rPr>
              <a:t>Kırklareli Üniversitesi  Babaeski MYO.</a:t>
            </a:r>
          </a:p>
        </p:txBody>
      </p:sp>
    </p:spTree>
    <p:extLst>
      <p:ext uri="{BB962C8B-B14F-4D97-AF65-F5344CB8AC3E}">
        <p14:creationId xmlns:p14="http://schemas.microsoft.com/office/powerpoint/2010/main" xmlns="" val="682321146"/>
      </p:ext>
    </p:extLst>
  </p:cSld>
  <p:clrMapOvr>
    <a:masterClrMapping/>
  </p:clrMapOvr>
  <p:transition>
    <p:whee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8D52A034-B341-4000-87B1-B66206DA71D1}"/>
              </a:ext>
            </a:extLst>
          </p:cNvPr>
          <p:cNvSpPr>
            <a:spLocks noGrp="1"/>
          </p:cNvSpPr>
          <p:nvPr>
            <p:ph idx="1"/>
          </p:nvPr>
        </p:nvSpPr>
        <p:spPr>
          <a:xfrm>
            <a:off x="457200" y="548680"/>
            <a:ext cx="8435280" cy="5400600"/>
          </a:xfrm>
        </p:spPr>
        <p:txBody>
          <a:bodyPr/>
          <a:lstStyle/>
          <a:p>
            <a:pPr marL="0" indent="0" eaLnBrk="1" hangingPunct="1">
              <a:lnSpc>
                <a:spcPct val="150000"/>
              </a:lnSpc>
              <a:buNone/>
            </a:pPr>
            <a:endParaRPr lang="tr-TR" altLang="tr-TR" sz="1800" dirty="0">
              <a:latin typeface="Arial" panose="020B0604020202020204" pitchFamily="34" charset="0"/>
              <a:cs typeface="Arial" panose="020B0604020202020204" pitchFamily="34" charset="0"/>
            </a:endParaRPr>
          </a:p>
          <a:p>
            <a:pPr marL="0" indent="0" eaLnBrk="1" hangingPunct="1">
              <a:lnSpc>
                <a:spcPct val="150000"/>
              </a:lnSpc>
              <a:buNone/>
            </a:pPr>
            <a:r>
              <a:rPr lang="tr-TR" altLang="tr-TR" sz="1800" dirty="0">
                <a:latin typeface="Arial" panose="020B0604020202020204" pitchFamily="34" charset="0"/>
                <a:cs typeface="Arial" panose="020B0604020202020204" pitchFamily="34" charset="0"/>
              </a:rPr>
              <a:t>-Türkiye’de faaliyet gösteren işletmelerin </a:t>
            </a:r>
            <a:r>
              <a:rPr lang="tr-TR" altLang="tr-TR" sz="1800" b="1" dirty="0">
                <a:latin typeface="Arial" panose="020B0604020202020204" pitchFamily="34" charset="0"/>
                <a:cs typeface="Arial" panose="020B0604020202020204" pitchFamily="34" charset="0"/>
              </a:rPr>
              <a:t>%98’ini KOBİ’ler</a:t>
            </a:r>
            <a:r>
              <a:rPr lang="tr-TR" altLang="tr-TR" sz="1800" dirty="0">
                <a:latin typeface="Arial" panose="020B0604020202020204" pitchFamily="34" charset="0"/>
                <a:cs typeface="Arial" panose="020B0604020202020204" pitchFamily="34" charset="0"/>
              </a:rPr>
              <a:t> </a:t>
            </a:r>
            <a:r>
              <a:rPr lang="tr-TR" altLang="tr-TR" sz="1800" dirty="0" smtClean="0">
                <a:latin typeface="Arial" panose="020B0604020202020204" pitchFamily="34" charset="0"/>
                <a:cs typeface="Arial" panose="020B0604020202020204" pitchFamily="34" charset="0"/>
              </a:rPr>
              <a:t>oluşturmaktadır</a:t>
            </a:r>
            <a:r>
              <a:rPr lang="tr-TR" altLang="tr-TR" sz="1800" dirty="0">
                <a:latin typeface="Arial" panose="020B0604020202020204" pitchFamily="34" charset="0"/>
                <a:cs typeface="Arial" panose="020B0604020202020204" pitchFamily="34" charset="0"/>
              </a:rPr>
              <a:t>. KOBİ’ler ülke genelinde </a:t>
            </a:r>
            <a:r>
              <a:rPr lang="tr-TR" altLang="tr-TR" sz="1800" b="1" dirty="0">
                <a:latin typeface="Arial" panose="020B0604020202020204" pitchFamily="34" charset="0"/>
                <a:cs typeface="Arial" panose="020B0604020202020204" pitchFamily="34" charset="0"/>
              </a:rPr>
              <a:t>%77 istihdam</a:t>
            </a:r>
            <a:r>
              <a:rPr lang="tr-TR" altLang="tr-TR" sz="1800" dirty="0">
                <a:latin typeface="Arial" panose="020B0604020202020204" pitchFamily="34" charset="0"/>
                <a:cs typeface="Arial" panose="020B0604020202020204" pitchFamily="34" charset="0"/>
              </a:rPr>
              <a:t> yaratarak </a:t>
            </a:r>
            <a:r>
              <a:rPr lang="tr-TR" altLang="tr-TR" sz="1800" b="1" dirty="0" err="1">
                <a:latin typeface="Arial" panose="020B0604020202020204" pitchFamily="34" charset="0"/>
                <a:cs typeface="Arial" panose="020B0604020202020204" pitchFamily="34" charset="0"/>
              </a:rPr>
              <a:t>GSMH’dan</a:t>
            </a:r>
            <a:r>
              <a:rPr lang="tr-TR" altLang="tr-TR" sz="1800" b="1" dirty="0">
                <a:latin typeface="Arial" panose="020B0604020202020204" pitchFamily="34" charset="0"/>
                <a:cs typeface="Arial" panose="020B0604020202020204" pitchFamily="34" charset="0"/>
              </a:rPr>
              <a:t> %38’lik</a:t>
            </a:r>
            <a:r>
              <a:rPr lang="tr-TR" altLang="tr-TR" sz="1800" dirty="0">
                <a:latin typeface="Arial" panose="020B0604020202020204" pitchFamily="34" charset="0"/>
                <a:cs typeface="Arial" panose="020B0604020202020204" pitchFamily="34" charset="0"/>
              </a:rPr>
              <a:t> bir pay almaktadırlar. </a:t>
            </a:r>
          </a:p>
          <a:p>
            <a:pPr marL="0" indent="0" eaLnBrk="1" hangingPunct="1">
              <a:lnSpc>
                <a:spcPct val="150000"/>
              </a:lnSpc>
              <a:buNone/>
            </a:pPr>
            <a:r>
              <a:rPr lang="tr-TR" altLang="tr-TR" sz="1800" dirty="0">
                <a:latin typeface="Arial" panose="020B0604020202020204" pitchFamily="34" charset="0"/>
                <a:cs typeface="Arial" panose="020B0604020202020204" pitchFamily="34" charset="0"/>
              </a:rPr>
              <a:t>- Fakat KOBİ’ler yalnızca %28’lik bir katma değer yaratarak toplam ihracat pastasından yaklaşık % 8-10 civarında pay elde edebilmektedir. Bu veriler bizlere KOBİ’lerin küresel rekabette </a:t>
            </a:r>
            <a:r>
              <a:rPr lang="tr-TR" altLang="tr-TR" sz="1800" b="1" dirty="0">
                <a:latin typeface="Arial" panose="020B0604020202020204" pitchFamily="34" charset="0"/>
                <a:cs typeface="Arial" panose="020B0604020202020204" pitchFamily="34" charset="0"/>
              </a:rPr>
              <a:t>verimsiz olarak işletildiğini</a:t>
            </a:r>
            <a:r>
              <a:rPr lang="tr-TR" altLang="tr-TR" sz="1800" dirty="0">
                <a:latin typeface="Arial" panose="020B0604020202020204" pitchFamily="34" charset="0"/>
                <a:cs typeface="Arial" panose="020B0604020202020204" pitchFamily="34" charset="0"/>
              </a:rPr>
              <a:t> göstermektedir.</a:t>
            </a:r>
          </a:p>
          <a:p>
            <a:pPr marL="0" indent="0" eaLnBrk="1" hangingPunct="1">
              <a:lnSpc>
                <a:spcPct val="150000"/>
              </a:lnSpc>
              <a:buNone/>
            </a:pPr>
            <a:endParaRPr lang="tr-TR" altLang="tr-TR" sz="1800" dirty="0">
              <a:latin typeface="Arial" panose="020B0604020202020204" pitchFamily="34" charset="0"/>
              <a:cs typeface="Arial" panose="020B0604020202020204" pitchFamily="34" charset="0"/>
            </a:endParaRPr>
          </a:p>
          <a:p>
            <a:pPr marL="0" indent="0" eaLnBrk="1" hangingPunct="1">
              <a:lnSpc>
                <a:spcPct val="150000"/>
              </a:lnSpc>
              <a:buNone/>
            </a:pPr>
            <a:r>
              <a:rPr lang="tr-TR" altLang="tr-TR" sz="1800" dirty="0">
                <a:latin typeface="Arial" panose="020B0604020202020204" pitchFamily="34" charset="0"/>
                <a:cs typeface="Arial" panose="020B0604020202020204" pitchFamily="34" charset="0"/>
              </a:rPr>
              <a:t>-Türkiye’nin sürdürülebilir ihracat artışını sağlayacak yapıya ulaşabilmesi için, ilgili kurum ve kuruluşların KOBİ’lerin </a:t>
            </a:r>
            <a:r>
              <a:rPr lang="tr-TR" altLang="tr-TR" sz="1800" b="1" dirty="0">
                <a:latin typeface="Arial" panose="020B0604020202020204" pitchFamily="34" charset="0"/>
                <a:cs typeface="Arial" panose="020B0604020202020204" pitchFamily="34" charset="0"/>
              </a:rPr>
              <a:t>rekabet edebilme koşullarını iyileştirme çabalarını yoğunlaştırması</a:t>
            </a:r>
            <a:r>
              <a:rPr lang="tr-TR" altLang="tr-TR" sz="1800" dirty="0">
                <a:latin typeface="Arial" panose="020B0604020202020204" pitchFamily="34" charset="0"/>
                <a:cs typeface="Arial" panose="020B0604020202020204" pitchFamily="34" charset="0"/>
              </a:rPr>
              <a:t> kaçınılmazdır.</a:t>
            </a:r>
          </a:p>
          <a:p>
            <a:endParaRPr lang="tr-TR" dirty="0"/>
          </a:p>
        </p:txBody>
      </p:sp>
    </p:spTree>
    <p:extLst>
      <p:ext uri="{BB962C8B-B14F-4D97-AF65-F5344CB8AC3E}">
        <p14:creationId xmlns:p14="http://schemas.microsoft.com/office/powerpoint/2010/main" xmlns="" val="3999162164"/>
      </p:ext>
    </p:extLst>
  </p:cSld>
  <p:clrMapOvr>
    <a:masterClrMapping/>
  </p:clrMapOvr>
  <p:transition>
    <p:whee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76828AE0-C503-4357-8867-63B7C951A7E2}"/>
              </a:ext>
            </a:extLst>
          </p:cNvPr>
          <p:cNvSpPr>
            <a:spLocks noGrp="1"/>
          </p:cNvSpPr>
          <p:nvPr>
            <p:ph idx="1"/>
          </p:nvPr>
        </p:nvSpPr>
        <p:spPr>
          <a:xfrm>
            <a:off x="611560" y="1002432"/>
            <a:ext cx="8363272" cy="4853136"/>
          </a:xfrm>
        </p:spPr>
        <p:txBody>
          <a:bodyPr/>
          <a:lstStyle/>
          <a:p>
            <a:pPr marL="0" indent="0">
              <a:lnSpc>
                <a:spcPct val="150000"/>
              </a:lnSpc>
              <a:buNone/>
            </a:pPr>
            <a:r>
              <a:rPr lang="tr-TR" altLang="tr-TR" sz="2000" dirty="0">
                <a:latin typeface="Arial" panose="020B0604020202020204" pitchFamily="34" charset="0"/>
                <a:ea typeface="Times New Roman" panose="02020603050405020304" pitchFamily="18" charset="0"/>
                <a:cs typeface="Arial" panose="020B0604020202020204" pitchFamily="34" charset="0"/>
              </a:rPr>
              <a:t>	Dış ticaret işlemleri, ülke içi ticaret işlemlerine göre çok karmaşık, daha masraflı ve çok dikkat isteyen işlemlerdir. </a:t>
            </a:r>
          </a:p>
          <a:p>
            <a:pPr marL="0" indent="0">
              <a:lnSpc>
                <a:spcPct val="150000"/>
              </a:lnSpc>
              <a:buNone/>
            </a:pPr>
            <a:r>
              <a:rPr lang="tr-TR" altLang="tr-TR" sz="2000" dirty="0">
                <a:latin typeface="Arial" panose="020B0604020202020204" pitchFamily="34" charset="0"/>
                <a:ea typeface="Times New Roman" panose="02020603050405020304" pitchFamily="18" charset="0"/>
                <a:cs typeface="Arial" panose="020B0604020202020204" pitchFamily="34" charset="0"/>
              </a:rPr>
              <a:t>Dış ticaret ilişkisinde; </a:t>
            </a:r>
          </a:p>
          <a:p>
            <a:pPr marL="0" indent="0">
              <a:lnSpc>
                <a:spcPct val="150000"/>
              </a:lnSpc>
              <a:buNone/>
            </a:pPr>
            <a:r>
              <a:rPr lang="tr-TR" altLang="tr-TR" sz="2000" dirty="0">
                <a:latin typeface="Arial" panose="020B0604020202020204" pitchFamily="34" charset="0"/>
                <a:ea typeface="Times New Roman" panose="02020603050405020304" pitchFamily="18" charset="0"/>
                <a:cs typeface="Arial" panose="020B0604020202020204" pitchFamily="34" charset="0"/>
              </a:rPr>
              <a:t>-Tarafların hak ve yükümlükleri açısından hukuki (mevzuat), </a:t>
            </a:r>
          </a:p>
          <a:p>
            <a:pPr marL="0" indent="0">
              <a:lnSpc>
                <a:spcPct val="150000"/>
              </a:lnSpc>
              <a:buNone/>
            </a:pPr>
            <a:r>
              <a:rPr lang="tr-TR" altLang="tr-TR" sz="2000" dirty="0">
                <a:latin typeface="Arial" panose="020B0604020202020204" pitchFamily="34" charset="0"/>
                <a:ea typeface="Times New Roman" panose="02020603050405020304" pitchFamily="18" charset="0"/>
                <a:cs typeface="Arial" panose="020B0604020202020204" pitchFamily="34" charset="0"/>
              </a:rPr>
              <a:t>-Yabancı para kullanılması yönünden kambiyo işlemleri, </a:t>
            </a:r>
          </a:p>
          <a:p>
            <a:pPr marL="0" indent="0">
              <a:lnSpc>
                <a:spcPct val="150000"/>
              </a:lnSpc>
              <a:buNone/>
            </a:pPr>
            <a:r>
              <a:rPr lang="tr-TR" altLang="tr-TR" sz="2000" dirty="0">
                <a:latin typeface="Arial" panose="020B0604020202020204" pitchFamily="34" charset="0"/>
                <a:ea typeface="Times New Roman" panose="02020603050405020304" pitchFamily="18" charset="0"/>
                <a:cs typeface="Arial" panose="020B0604020202020204" pitchFamily="34" charset="0"/>
              </a:rPr>
              <a:t>-Taşıma faaliyetleri yönünden nakliye ve sigorta, şirket ve </a:t>
            </a:r>
          </a:p>
          <a:p>
            <a:pPr marL="0" indent="0">
              <a:lnSpc>
                <a:spcPct val="150000"/>
              </a:lnSpc>
              <a:buNone/>
            </a:pPr>
            <a:r>
              <a:rPr lang="tr-TR" altLang="tr-TR" sz="2000" dirty="0">
                <a:latin typeface="Arial" panose="020B0604020202020204" pitchFamily="34" charset="0"/>
                <a:ea typeface="Times New Roman" panose="02020603050405020304" pitchFamily="18" charset="0"/>
                <a:cs typeface="Arial" panose="020B0604020202020204" pitchFamily="34" charset="0"/>
              </a:rPr>
              <a:t>-Ülke ekonomisine etkilerinin tespiti açısından muhasebe ve finans, </a:t>
            </a:r>
          </a:p>
          <a:p>
            <a:pPr marL="0" indent="0">
              <a:lnSpc>
                <a:spcPct val="150000"/>
              </a:lnSpc>
              <a:buNone/>
            </a:pPr>
            <a:r>
              <a:rPr lang="tr-TR" altLang="tr-TR" sz="2000" dirty="0">
                <a:latin typeface="Arial" panose="020B0604020202020204" pitchFamily="34" charset="0"/>
                <a:ea typeface="Times New Roman" panose="02020603050405020304" pitchFamily="18" charset="0"/>
                <a:cs typeface="Arial" panose="020B0604020202020204" pitchFamily="34" charset="0"/>
              </a:rPr>
              <a:t>-Tüm bu işlemler sırasında düzenlenen sözleşme ve prosedürler açısından belgeler önem arz etmektedir.</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52728077"/>
      </p:ext>
    </p:extLst>
  </p:cSld>
  <p:clrMapOvr>
    <a:masterClrMapping/>
  </p:clrMapOvr>
  <p:transition>
    <p:whee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285860"/>
            <a:ext cx="8286808" cy="1428760"/>
          </a:xfrm>
        </p:spPr>
        <p:txBody>
          <a:bodyPr/>
          <a:lstStyle/>
          <a:p>
            <a:r>
              <a:rPr lang="tr-TR" sz="2000" i="1" dirty="0">
                <a:solidFill>
                  <a:schemeClr val="tx1"/>
                </a:solidFill>
                <a:latin typeface="Arial" pitchFamily="34" charset="0"/>
                <a:cs typeface="Arial" pitchFamily="34" charset="0"/>
              </a:rPr>
              <a:t>“İstatistik; geçmişi anlamanın  bugünü yönetmenin ve geleceği planlamanın anahtarıdır”</a:t>
            </a:r>
          </a:p>
        </p:txBody>
      </p:sp>
      <p:sp>
        <p:nvSpPr>
          <p:cNvPr id="3" name="2 İçerik Yer Tutucusu"/>
          <p:cNvSpPr>
            <a:spLocks noGrp="1"/>
          </p:cNvSpPr>
          <p:nvPr>
            <p:ph idx="1"/>
          </p:nvPr>
        </p:nvSpPr>
        <p:spPr>
          <a:xfrm>
            <a:off x="571472" y="3143248"/>
            <a:ext cx="8115328" cy="2339973"/>
          </a:xfrm>
        </p:spPr>
        <p:txBody>
          <a:bodyPr/>
          <a:lstStyle/>
          <a:p>
            <a:pPr>
              <a:buNone/>
            </a:pPr>
            <a:r>
              <a:rPr lang="tr-TR" sz="2000" dirty="0">
                <a:latin typeface="Arial" panose="020B0604020202020204" pitchFamily="34" charset="0"/>
                <a:cs typeface="Arial" panose="020B0604020202020204" pitchFamily="34" charset="0"/>
              </a:rPr>
              <a:t>    *Yıllara Göre Dış Ticaret </a:t>
            </a:r>
          </a:p>
          <a:p>
            <a:pPr>
              <a:buNone/>
            </a:pPr>
            <a:r>
              <a:rPr lang="tr-TR" sz="2000" dirty="0">
                <a:latin typeface="Arial" panose="020B0604020202020204" pitchFamily="34" charset="0"/>
                <a:cs typeface="Arial" panose="020B0604020202020204" pitchFamily="34" charset="0"/>
              </a:rPr>
              <a:t>    *İllere  Göre İhracat </a:t>
            </a:r>
          </a:p>
          <a:p>
            <a:pPr>
              <a:buNone/>
            </a:pPr>
            <a:r>
              <a:rPr lang="tr-TR" sz="2000" dirty="0">
                <a:latin typeface="Arial" panose="020B0604020202020204" pitchFamily="34" charset="0"/>
                <a:cs typeface="Arial" panose="020B0604020202020204" pitchFamily="34" charset="0"/>
              </a:rPr>
              <a:t>    *İllere Göre İthalat</a:t>
            </a:r>
          </a:p>
          <a:p>
            <a:pPr>
              <a:buNone/>
            </a:pPr>
            <a:r>
              <a:rPr lang="tr-TR" dirty="0">
                <a:hlinkClick r:id="rId2"/>
              </a:rPr>
              <a:t>www.tuik.gov.tr</a:t>
            </a:r>
            <a:r>
              <a:rPr lang="tr-TR" dirty="0"/>
              <a:t> </a:t>
            </a:r>
          </a:p>
          <a:p>
            <a:pPr>
              <a:buNone/>
            </a:pPr>
            <a:r>
              <a:rPr lang="tr-TR" dirty="0"/>
              <a:t> </a:t>
            </a:r>
          </a:p>
          <a:p>
            <a:pPr>
              <a:buNone/>
            </a:pPr>
            <a:endParaRPr lang="tr-TR" dirty="0"/>
          </a:p>
        </p:txBody>
      </p:sp>
    </p:spTree>
    <p:extLst>
      <p:ext uri="{BB962C8B-B14F-4D97-AF65-F5344CB8AC3E}">
        <p14:creationId xmlns:p14="http://schemas.microsoft.com/office/powerpoint/2010/main" xmlns="" val="3440462714"/>
      </p:ext>
    </p:extLst>
  </p:cSld>
  <p:clrMapOvr>
    <a:masterClrMapping/>
  </p:clrMapOvr>
  <p:transition>
    <p:wheel/>
  </p:transition>
</p:sld>
</file>

<file path=ppt/theme/theme1.xml><?xml version="1.0" encoding="utf-8"?>
<a:theme xmlns:a="http://schemas.openxmlformats.org/drawingml/2006/main" name="Çok fazla dosya var tasarım şablonu">
  <a:themeElements>
    <a:clrScheme name="Çok fazla dosya var tasarım şablon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Çok fazla dosya var tasarım şablonu">
      <a:majorFont>
        <a:latin typeface="Trebuchet MS"/>
        <a:ea typeface=""/>
        <a:cs typeface=""/>
      </a:majorFont>
      <a:minorFont>
        <a:latin typeface="Trebuchet MS"/>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Çok fazla dosya var tasarım şablon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Çok fazla dosya var tasarım şablon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Çok fazla dosya var tasarım şablon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Çok fazla dosya var tasarım şablon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Çok fazla dosya var tasarım şablon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Çok fazla dosya var tasarım şablon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Çok fazla dosya var tasarım şablon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Çok fazla dosya var tasarım şablon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Çok fazla dosya var tasarım şablon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Çok fazla dosya var tasarım şablon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Çok fazla dosya var tasarım şablon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Çok fazla dosya var tasarım şablon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3534</TotalTime>
  <Words>1229</Words>
  <Application>Microsoft Office PowerPoint</Application>
  <PresentationFormat>Ekran Gösterisi (4:3)</PresentationFormat>
  <Paragraphs>276</Paragraphs>
  <Slides>65</Slides>
  <Notes>0</Notes>
  <HiddenSlides>0</HiddenSlides>
  <MMClips>0</MMClips>
  <ScaleCrop>false</ScaleCrop>
  <HeadingPairs>
    <vt:vector size="4" baseType="variant">
      <vt:variant>
        <vt:lpstr>Tema</vt:lpstr>
      </vt:variant>
      <vt:variant>
        <vt:i4>1</vt:i4>
      </vt:variant>
      <vt:variant>
        <vt:lpstr>Slayt Başlıkları</vt:lpstr>
      </vt:variant>
      <vt:variant>
        <vt:i4>65</vt:i4>
      </vt:variant>
    </vt:vector>
  </HeadingPairs>
  <TitlesOfParts>
    <vt:vector size="66" baseType="lpstr">
      <vt:lpstr>Çok fazla dosya var tasarım şablonu</vt:lpstr>
      <vt:lpstr>DIŞ TİCARET EĞİTİMİ </vt:lpstr>
      <vt:lpstr> DIŞ TİCARET NEDİR?</vt:lpstr>
      <vt:lpstr>Slayt 3</vt:lpstr>
      <vt:lpstr>Dış Ticaretin Ödemeler Dengesi İçindeki Yeri ve Önemi  </vt:lpstr>
      <vt:lpstr>Slayt 5</vt:lpstr>
      <vt:lpstr>Türkiye’nin Dış Ticaret Yapısı</vt:lpstr>
      <vt:lpstr>Slayt 7</vt:lpstr>
      <vt:lpstr>Slayt 8</vt:lpstr>
      <vt:lpstr>“İstatistik; geçmişi anlamanın  bugünü yönetmenin ve geleceği planlamanın anahtarıdır”</vt:lpstr>
      <vt:lpstr>İhracat Nedir?</vt:lpstr>
      <vt:lpstr>İhracata tabi ürünlerin temel olarak 3 mal grubuna ayrıldığını söylemek mümkündür. Bunlar:</vt:lpstr>
      <vt:lpstr>İhracatın Ülke Açısından Yararları</vt:lpstr>
      <vt:lpstr>İhracatın İşletme İçin Yararları</vt:lpstr>
      <vt:lpstr>İhracatın İşletme İçin Dezavantajları</vt:lpstr>
      <vt:lpstr>İhracat Faaliyetlerinde Başarısızlık Yaratan Hatalar</vt:lpstr>
      <vt:lpstr>İhracatçı Kimdir?</vt:lpstr>
      <vt:lpstr>Slayt 17</vt:lpstr>
      <vt:lpstr>İHRACATIN ÜLKE İÇİ TİCARETTEN FARKLARI </vt:lpstr>
      <vt:lpstr>Ödeme Sistemleri Farklıdır</vt:lpstr>
      <vt:lpstr>Yabancı Para Birimi Kullanılabilir</vt:lpstr>
      <vt:lpstr>Farklı Taşıma Sistemleri Kullanılır</vt:lpstr>
      <vt:lpstr>Daha Yüksek Risk Vardır</vt:lpstr>
      <vt:lpstr>Taşıma Riskine Karşı İhracat Nakliye Sigortası</vt:lpstr>
      <vt:lpstr>Uluslararası Anlaşmalar &amp; Mevzuat Geçerlidir</vt:lpstr>
      <vt:lpstr>Slayt 25</vt:lpstr>
      <vt:lpstr>İhracatta Gümrük İşlemleri Zorunluluğu Bulunmaktadır</vt:lpstr>
      <vt:lpstr>DIŞ TİCARETTE ROLLER </vt:lpstr>
      <vt:lpstr>TAŞIMACILAR (LOJİSTİK)</vt:lpstr>
      <vt:lpstr>GÜMRÜK MÜŞAVİRLERİ</vt:lpstr>
      <vt:lpstr>BANKALAR</vt:lpstr>
      <vt:lpstr>EKONOMİ BAKANLIĞI / İHRACAT GENEL MÜDÜRLÜĞÜ</vt:lpstr>
      <vt:lpstr>GÜMRÜK VE TİCARET BAKANLIĞI</vt:lpstr>
      <vt:lpstr>İHRACATÇI BİRLİKLERİ </vt:lpstr>
      <vt:lpstr>Slayt 34</vt:lpstr>
      <vt:lpstr>Slayt 35</vt:lpstr>
      <vt:lpstr>TİM (TÜRKİYE İHRACATÇILAR MECLİSİ) </vt:lpstr>
      <vt:lpstr>TİM (TÜRKİYE İHRACATÇILAR MECLİSİ) ‘in Görevleri </vt:lpstr>
      <vt:lpstr>TİM (TÜRKİYE İHRACATÇILAR MECLİSİ) ‘in AMAÇLARI </vt:lpstr>
      <vt:lpstr>Slayt 39</vt:lpstr>
      <vt:lpstr>Slayt 40</vt:lpstr>
      <vt:lpstr>Milletlerarası Ticaret Odası (I.C.C.)</vt:lpstr>
      <vt:lpstr>Slayt 42</vt:lpstr>
      <vt:lpstr>Slayt 43</vt:lpstr>
      <vt:lpstr>Slayt 44</vt:lpstr>
      <vt:lpstr>TİCARET MÜŞAVİRLİKLERİ (www.musavirlikler.gov.tr)</vt:lpstr>
      <vt:lpstr>Slayt 46</vt:lpstr>
      <vt:lpstr>TÜRK EXİMBANK</vt:lpstr>
      <vt:lpstr>Slayt 48</vt:lpstr>
      <vt:lpstr>Dış Ticaret ve Alt Başlıkları</vt:lpstr>
      <vt:lpstr>Alt başlıklar:</vt:lpstr>
      <vt:lpstr>Slayt 51</vt:lpstr>
      <vt:lpstr>Slayt 52</vt:lpstr>
      <vt:lpstr>Slayt 53</vt:lpstr>
      <vt:lpstr>Uluslararası ticarette örf ve adetlerin ne kadar önemli olduğunu gösteren iki vaka sıradaki slaytlarda yer almaktadır:</vt:lpstr>
      <vt:lpstr>VAKA 1: Alıcının Örf ve Adetlerine Dikkat Edilmemesi</vt:lpstr>
      <vt:lpstr>VAKA 2: Alıcı Ülkenin Resmi Tatil ve Özel Günlerine Önem Veren Bir Satıcının Mesajı</vt:lpstr>
      <vt:lpstr>Türkiye’nin Dış Ticaret İstihdam Tablosuna  Dair…</vt:lpstr>
      <vt:lpstr>Dış Ticaret Yönetiminde Başarılı Olmak İçin…</vt:lpstr>
      <vt:lpstr>Slayt 59</vt:lpstr>
      <vt:lpstr>Slayt 60</vt:lpstr>
      <vt:lpstr>Vaka 3: Bir Ürünün İç Pazarda Tüketiliyor Olması İhraç Edileceği Anlamına Gelmez !!</vt:lpstr>
      <vt:lpstr>Slayt 62</vt:lpstr>
      <vt:lpstr>Slayt 63</vt:lpstr>
      <vt:lpstr>Slayt 64</vt:lpstr>
      <vt:lpstr>Slayt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dış ticaret işlemleri yönetim</dc:title>
  <dc:subject>1. konu</dc:subject>
  <dc:creator>dr.ferudun kaya</dc:creator>
  <cp:lastModifiedBy>Emre Ceylan</cp:lastModifiedBy>
  <cp:revision>323</cp:revision>
  <dcterms:created xsi:type="dcterms:W3CDTF">2006-09-27T11:45:04Z</dcterms:created>
  <dcterms:modified xsi:type="dcterms:W3CDTF">2018-01-26T09:00:53Z</dcterms:modified>
</cp:coreProperties>
</file>